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304" r:id="rId4"/>
    <p:sldId id="258" r:id="rId5"/>
    <p:sldId id="305" r:id="rId6"/>
    <p:sldId id="259" r:id="rId7"/>
    <p:sldId id="263" r:id="rId8"/>
    <p:sldId id="261" r:id="rId9"/>
    <p:sldId id="301" r:id="rId10"/>
    <p:sldId id="302" r:id="rId11"/>
    <p:sldId id="262" r:id="rId12"/>
    <p:sldId id="264" r:id="rId13"/>
    <p:sldId id="265" r:id="rId14"/>
    <p:sldId id="303" r:id="rId15"/>
    <p:sldId id="266" r:id="rId16"/>
    <p:sldId id="316" r:id="rId17"/>
    <p:sldId id="272" r:id="rId18"/>
    <p:sldId id="273" r:id="rId19"/>
    <p:sldId id="306" r:id="rId20"/>
    <p:sldId id="317" r:id="rId21"/>
    <p:sldId id="319" r:id="rId22"/>
    <p:sldId id="307" r:id="rId23"/>
    <p:sldId id="289" r:id="rId24"/>
    <p:sldId id="276" r:id="rId25"/>
    <p:sldId id="299" r:id="rId26"/>
    <p:sldId id="300" r:id="rId27"/>
    <p:sldId id="277" r:id="rId28"/>
    <p:sldId id="309" r:id="rId29"/>
    <p:sldId id="310" r:id="rId30"/>
    <p:sldId id="311" r:id="rId31"/>
    <p:sldId id="312" r:id="rId32"/>
    <p:sldId id="315" r:id="rId33"/>
    <p:sldId id="320" r:id="rId34"/>
    <p:sldId id="326" r:id="rId35"/>
    <p:sldId id="327" r:id="rId36"/>
    <p:sldId id="328" r:id="rId37"/>
    <p:sldId id="278" r:id="rId38"/>
    <p:sldId id="280" r:id="rId39"/>
    <p:sldId id="295" r:id="rId40"/>
    <p:sldId id="296" r:id="rId41"/>
    <p:sldId id="314" r:id="rId42"/>
    <p:sldId id="284" r:id="rId43"/>
    <p:sldId id="285" r:id="rId44"/>
    <p:sldId id="297" r:id="rId45"/>
    <p:sldId id="286" r:id="rId46"/>
    <p:sldId id="298" r:id="rId47"/>
    <p:sldId id="287" r:id="rId4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sh cools" initials="j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51" autoAdjust="0"/>
    <p:restoredTop sz="94628"/>
  </p:normalViewPr>
  <p:slideViewPr>
    <p:cSldViewPr snapToGrid="0">
      <p:cViewPr varScale="1">
        <p:scale>
          <a:sx n="106" d="100"/>
          <a:sy n="106"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F788C4-8DF0-43E7-8DFF-F780FCADFDBE}" type="doc">
      <dgm:prSet loTypeId="urn:microsoft.com/office/officeart/2008/layout/LinedList" loCatId="list" qsTypeId="urn:microsoft.com/office/officeart/2005/8/quickstyle/simple1" qsCatId="simple" csTypeId="urn:microsoft.com/office/officeart/2005/8/colors/accent4_1" csCatId="accent4" phldr="1"/>
      <dgm:spPr/>
      <dgm:t>
        <a:bodyPr/>
        <a:lstStyle/>
        <a:p>
          <a:endParaRPr lang="en-US"/>
        </a:p>
      </dgm:t>
    </dgm:pt>
    <dgm:pt modelId="{22FE9A81-E2D1-4BA7-9650-4BC62284914A}">
      <dgm:prSet/>
      <dgm:spPr/>
      <dgm:t>
        <a:bodyPr/>
        <a:lstStyle/>
        <a:p>
          <a:r>
            <a:rPr lang="en-US" b="1" dirty="0"/>
            <a:t>M  M</a:t>
          </a:r>
          <a:r>
            <a:rPr lang="en-US" dirty="0"/>
            <a:t>echanism or </a:t>
          </a:r>
          <a:r>
            <a:rPr lang="en-US" b="1" dirty="0"/>
            <a:t>M</a:t>
          </a:r>
          <a:r>
            <a:rPr lang="en-US" dirty="0"/>
            <a:t>edical Complaint</a:t>
          </a:r>
        </a:p>
      </dgm:t>
    </dgm:pt>
    <dgm:pt modelId="{01131CBE-3D3D-4023-8BF1-ABBB6603FA48}" type="parTrans" cxnId="{EB1EC7AD-71A1-47CB-A495-9B8117D0D6EF}">
      <dgm:prSet/>
      <dgm:spPr/>
      <dgm:t>
        <a:bodyPr/>
        <a:lstStyle/>
        <a:p>
          <a:endParaRPr lang="en-US"/>
        </a:p>
      </dgm:t>
    </dgm:pt>
    <dgm:pt modelId="{24799D01-13DF-4A53-94B2-598ABE046999}" type="sibTrans" cxnId="{EB1EC7AD-71A1-47CB-A495-9B8117D0D6EF}">
      <dgm:prSet/>
      <dgm:spPr/>
      <dgm:t>
        <a:bodyPr/>
        <a:lstStyle/>
        <a:p>
          <a:endParaRPr lang="en-US"/>
        </a:p>
      </dgm:t>
    </dgm:pt>
    <dgm:pt modelId="{C4CDB6C2-3F63-43CD-BE46-EC87ED02BDFC}">
      <dgm:prSet/>
      <dgm:spPr/>
      <dgm:t>
        <a:bodyPr/>
        <a:lstStyle/>
        <a:p>
          <a:r>
            <a:rPr lang="en-US" b="1" dirty="0"/>
            <a:t>I    I</a:t>
          </a:r>
          <a:r>
            <a:rPr lang="en-US" dirty="0"/>
            <a:t>njuries/Illness Identified</a:t>
          </a:r>
        </a:p>
      </dgm:t>
    </dgm:pt>
    <dgm:pt modelId="{BDD50AFE-6761-4847-A7E0-EFF478A1BE16}" type="parTrans" cxnId="{ACE023C0-CA5C-4CCF-BBC4-4B082E233462}">
      <dgm:prSet/>
      <dgm:spPr/>
      <dgm:t>
        <a:bodyPr/>
        <a:lstStyle/>
        <a:p>
          <a:endParaRPr lang="en-US"/>
        </a:p>
      </dgm:t>
    </dgm:pt>
    <dgm:pt modelId="{114AA767-1141-48BD-94AD-C09C5557B7F9}" type="sibTrans" cxnId="{ACE023C0-CA5C-4CCF-BBC4-4B082E233462}">
      <dgm:prSet/>
      <dgm:spPr/>
      <dgm:t>
        <a:bodyPr/>
        <a:lstStyle/>
        <a:p>
          <a:endParaRPr lang="en-US"/>
        </a:p>
      </dgm:t>
    </dgm:pt>
    <dgm:pt modelId="{58895B21-49A9-48B5-AE1C-19CD18961817}">
      <dgm:prSet/>
      <dgm:spPr/>
      <dgm:t>
        <a:bodyPr/>
        <a:lstStyle/>
        <a:p>
          <a:r>
            <a:rPr lang="en-US" b="1"/>
            <a:t>S   S</a:t>
          </a:r>
          <a:r>
            <a:rPr lang="en-US"/>
            <a:t>ymptoms and most recent Vitals</a:t>
          </a:r>
        </a:p>
      </dgm:t>
    </dgm:pt>
    <dgm:pt modelId="{958FE3C3-33D4-4C7D-98BC-408E55BBC3CA}" type="parTrans" cxnId="{92AFC8AC-D3B3-46A7-8C92-AE41FFB2C52A}">
      <dgm:prSet/>
      <dgm:spPr/>
      <dgm:t>
        <a:bodyPr/>
        <a:lstStyle/>
        <a:p>
          <a:endParaRPr lang="en-US"/>
        </a:p>
      </dgm:t>
    </dgm:pt>
    <dgm:pt modelId="{682781B6-75D9-4D6A-939B-087F90E810A4}" type="sibTrans" cxnId="{92AFC8AC-D3B3-46A7-8C92-AE41FFB2C52A}">
      <dgm:prSet/>
      <dgm:spPr/>
      <dgm:t>
        <a:bodyPr/>
        <a:lstStyle/>
        <a:p>
          <a:endParaRPr lang="en-US"/>
        </a:p>
      </dgm:t>
    </dgm:pt>
    <dgm:pt modelId="{AAF39A00-990C-4FEB-9DAB-CC1B68A5CA96}">
      <dgm:prSet/>
      <dgm:spPr/>
      <dgm:t>
        <a:bodyPr/>
        <a:lstStyle/>
        <a:p>
          <a:r>
            <a:rPr lang="en-US" b="1"/>
            <a:t>T   T</a:t>
          </a:r>
          <a:r>
            <a:rPr lang="en-US"/>
            <a:t>reatments, </a:t>
          </a:r>
          <a:r>
            <a:rPr lang="en-US" b="1"/>
            <a:t>T</a:t>
          </a:r>
          <a:r>
            <a:rPr lang="en-US"/>
            <a:t>ubes/lines</a:t>
          </a:r>
        </a:p>
      </dgm:t>
    </dgm:pt>
    <dgm:pt modelId="{D1B53D3A-835C-4582-A5C4-D246058DD951}" type="parTrans" cxnId="{0C36C4AF-6FE0-4050-ACB0-65793A4EB29E}">
      <dgm:prSet/>
      <dgm:spPr/>
      <dgm:t>
        <a:bodyPr/>
        <a:lstStyle/>
        <a:p>
          <a:endParaRPr lang="en-US"/>
        </a:p>
      </dgm:t>
    </dgm:pt>
    <dgm:pt modelId="{641A28AF-75DC-4ED0-869E-5A7A71244D0C}" type="sibTrans" cxnId="{0C36C4AF-6FE0-4050-ACB0-65793A4EB29E}">
      <dgm:prSet/>
      <dgm:spPr/>
      <dgm:t>
        <a:bodyPr/>
        <a:lstStyle/>
        <a:p>
          <a:endParaRPr lang="en-US"/>
        </a:p>
      </dgm:t>
    </dgm:pt>
    <dgm:pt modelId="{5AA19F10-06C4-4754-8A0D-400B9483BF4B}" type="pres">
      <dgm:prSet presAssocID="{2DF788C4-8DF0-43E7-8DFF-F780FCADFDBE}" presName="vert0" presStyleCnt="0">
        <dgm:presLayoutVars>
          <dgm:dir/>
          <dgm:animOne val="branch"/>
          <dgm:animLvl val="lvl"/>
        </dgm:presLayoutVars>
      </dgm:prSet>
      <dgm:spPr/>
    </dgm:pt>
    <dgm:pt modelId="{DA3D7A9F-47BA-493E-9510-FF04E6481120}" type="pres">
      <dgm:prSet presAssocID="{22FE9A81-E2D1-4BA7-9650-4BC62284914A}" presName="thickLine" presStyleLbl="alignNode1" presStyleIdx="0" presStyleCnt="4"/>
      <dgm:spPr/>
    </dgm:pt>
    <dgm:pt modelId="{1823176F-A41F-4C16-8738-88CAD3849A0A}" type="pres">
      <dgm:prSet presAssocID="{22FE9A81-E2D1-4BA7-9650-4BC62284914A}" presName="horz1" presStyleCnt="0"/>
      <dgm:spPr/>
    </dgm:pt>
    <dgm:pt modelId="{87A6A870-79E3-4026-ADFA-F2274323BDE2}" type="pres">
      <dgm:prSet presAssocID="{22FE9A81-E2D1-4BA7-9650-4BC62284914A}" presName="tx1" presStyleLbl="revTx" presStyleIdx="0" presStyleCnt="4"/>
      <dgm:spPr/>
    </dgm:pt>
    <dgm:pt modelId="{B06CDEE3-9BEF-4342-89B3-3EFFB7ECD372}" type="pres">
      <dgm:prSet presAssocID="{22FE9A81-E2D1-4BA7-9650-4BC62284914A}" presName="vert1" presStyleCnt="0"/>
      <dgm:spPr/>
    </dgm:pt>
    <dgm:pt modelId="{7F430746-47B4-447E-9691-1D3F861A09E1}" type="pres">
      <dgm:prSet presAssocID="{C4CDB6C2-3F63-43CD-BE46-EC87ED02BDFC}" presName="thickLine" presStyleLbl="alignNode1" presStyleIdx="1" presStyleCnt="4"/>
      <dgm:spPr/>
    </dgm:pt>
    <dgm:pt modelId="{893D1C3E-9394-47E0-B50B-F0F5B9BE392A}" type="pres">
      <dgm:prSet presAssocID="{C4CDB6C2-3F63-43CD-BE46-EC87ED02BDFC}" presName="horz1" presStyleCnt="0"/>
      <dgm:spPr/>
    </dgm:pt>
    <dgm:pt modelId="{617BA7B1-FC6E-4AE3-A4F3-065C4B28AEC0}" type="pres">
      <dgm:prSet presAssocID="{C4CDB6C2-3F63-43CD-BE46-EC87ED02BDFC}" presName="tx1" presStyleLbl="revTx" presStyleIdx="1" presStyleCnt="4"/>
      <dgm:spPr/>
    </dgm:pt>
    <dgm:pt modelId="{C75E2CE6-20A8-47E5-B024-7B698E847B5C}" type="pres">
      <dgm:prSet presAssocID="{C4CDB6C2-3F63-43CD-BE46-EC87ED02BDFC}" presName="vert1" presStyleCnt="0"/>
      <dgm:spPr/>
    </dgm:pt>
    <dgm:pt modelId="{C49658F6-0798-4836-819F-5DA72ACAD404}" type="pres">
      <dgm:prSet presAssocID="{58895B21-49A9-48B5-AE1C-19CD18961817}" presName="thickLine" presStyleLbl="alignNode1" presStyleIdx="2" presStyleCnt="4"/>
      <dgm:spPr/>
    </dgm:pt>
    <dgm:pt modelId="{3DDD1586-315A-462E-BBF2-B29102C06B21}" type="pres">
      <dgm:prSet presAssocID="{58895B21-49A9-48B5-AE1C-19CD18961817}" presName="horz1" presStyleCnt="0"/>
      <dgm:spPr/>
    </dgm:pt>
    <dgm:pt modelId="{1D142724-24EA-40FD-82E6-2DE32DD71EE5}" type="pres">
      <dgm:prSet presAssocID="{58895B21-49A9-48B5-AE1C-19CD18961817}" presName="tx1" presStyleLbl="revTx" presStyleIdx="2" presStyleCnt="4"/>
      <dgm:spPr/>
    </dgm:pt>
    <dgm:pt modelId="{A8B60B43-12AE-45AF-998E-A0324EEE4958}" type="pres">
      <dgm:prSet presAssocID="{58895B21-49A9-48B5-AE1C-19CD18961817}" presName="vert1" presStyleCnt="0"/>
      <dgm:spPr/>
    </dgm:pt>
    <dgm:pt modelId="{0CBF9C69-5EF8-4F56-A239-EEBFBE3B24E0}" type="pres">
      <dgm:prSet presAssocID="{AAF39A00-990C-4FEB-9DAB-CC1B68A5CA96}" presName="thickLine" presStyleLbl="alignNode1" presStyleIdx="3" presStyleCnt="4"/>
      <dgm:spPr/>
    </dgm:pt>
    <dgm:pt modelId="{B0A65B59-4E29-4C2B-BCEA-92AD02EAA15E}" type="pres">
      <dgm:prSet presAssocID="{AAF39A00-990C-4FEB-9DAB-CC1B68A5CA96}" presName="horz1" presStyleCnt="0"/>
      <dgm:spPr/>
    </dgm:pt>
    <dgm:pt modelId="{37312D0D-F970-4107-A5A3-351EEC957525}" type="pres">
      <dgm:prSet presAssocID="{AAF39A00-990C-4FEB-9DAB-CC1B68A5CA96}" presName="tx1" presStyleLbl="revTx" presStyleIdx="3" presStyleCnt="4"/>
      <dgm:spPr/>
    </dgm:pt>
    <dgm:pt modelId="{102C303F-FA3C-462E-8177-B6D85706DBB1}" type="pres">
      <dgm:prSet presAssocID="{AAF39A00-990C-4FEB-9DAB-CC1B68A5CA96}" presName="vert1" presStyleCnt="0"/>
      <dgm:spPr/>
    </dgm:pt>
  </dgm:ptLst>
  <dgm:cxnLst>
    <dgm:cxn modelId="{311DE35C-0F82-4036-A9FF-764C5902CF52}" type="presOf" srcId="{C4CDB6C2-3F63-43CD-BE46-EC87ED02BDFC}" destId="{617BA7B1-FC6E-4AE3-A4F3-065C4B28AEC0}" srcOrd="0" destOrd="0" presId="urn:microsoft.com/office/officeart/2008/layout/LinedList"/>
    <dgm:cxn modelId="{25BB887C-6DC9-4632-BBC1-11CCF09174C3}" type="presOf" srcId="{22FE9A81-E2D1-4BA7-9650-4BC62284914A}" destId="{87A6A870-79E3-4026-ADFA-F2274323BDE2}" srcOrd="0" destOrd="0" presId="urn:microsoft.com/office/officeart/2008/layout/LinedList"/>
    <dgm:cxn modelId="{3C3B838F-A4DA-432C-BDCF-E9EA5B793C29}" type="presOf" srcId="{2DF788C4-8DF0-43E7-8DFF-F780FCADFDBE}" destId="{5AA19F10-06C4-4754-8A0D-400B9483BF4B}" srcOrd="0" destOrd="0" presId="urn:microsoft.com/office/officeart/2008/layout/LinedList"/>
    <dgm:cxn modelId="{AE3758AA-D613-43BA-AE20-48DEE8F34BAE}" type="presOf" srcId="{58895B21-49A9-48B5-AE1C-19CD18961817}" destId="{1D142724-24EA-40FD-82E6-2DE32DD71EE5}" srcOrd="0" destOrd="0" presId="urn:microsoft.com/office/officeart/2008/layout/LinedList"/>
    <dgm:cxn modelId="{92AFC8AC-D3B3-46A7-8C92-AE41FFB2C52A}" srcId="{2DF788C4-8DF0-43E7-8DFF-F780FCADFDBE}" destId="{58895B21-49A9-48B5-AE1C-19CD18961817}" srcOrd="2" destOrd="0" parTransId="{958FE3C3-33D4-4C7D-98BC-408E55BBC3CA}" sibTransId="{682781B6-75D9-4D6A-939B-087F90E810A4}"/>
    <dgm:cxn modelId="{EB1EC7AD-71A1-47CB-A495-9B8117D0D6EF}" srcId="{2DF788C4-8DF0-43E7-8DFF-F780FCADFDBE}" destId="{22FE9A81-E2D1-4BA7-9650-4BC62284914A}" srcOrd="0" destOrd="0" parTransId="{01131CBE-3D3D-4023-8BF1-ABBB6603FA48}" sibTransId="{24799D01-13DF-4A53-94B2-598ABE046999}"/>
    <dgm:cxn modelId="{0C36C4AF-6FE0-4050-ACB0-65793A4EB29E}" srcId="{2DF788C4-8DF0-43E7-8DFF-F780FCADFDBE}" destId="{AAF39A00-990C-4FEB-9DAB-CC1B68A5CA96}" srcOrd="3" destOrd="0" parTransId="{D1B53D3A-835C-4582-A5C4-D246058DD951}" sibTransId="{641A28AF-75DC-4ED0-869E-5A7A71244D0C}"/>
    <dgm:cxn modelId="{ACE023C0-CA5C-4CCF-BBC4-4B082E233462}" srcId="{2DF788C4-8DF0-43E7-8DFF-F780FCADFDBE}" destId="{C4CDB6C2-3F63-43CD-BE46-EC87ED02BDFC}" srcOrd="1" destOrd="0" parTransId="{BDD50AFE-6761-4847-A7E0-EFF478A1BE16}" sibTransId="{114AA767-1141-48BD-94AD-C09C5557B7F9}"/>
    <dgm:cxn modelId="{57829DDC-DE1A-4273-A268-F0CF3D5409CE}" type="presOf" srcId="{AAF39A00-990C-4FEB-9DAB-CC1B68A5CA96}" destId="{37312D0D-F970-4107-A5A3-351EEC957525}" srcOrd="0" destOrd="0" presId="urn:microsoft.com/office/officeart/2008/layout/LinedList"/>
    <dgm:cxn modelId="{2D38EAC7-560D-449D-A661-07B07D77B05F}" type="presParOf" srcId="{5AA19F10-06C4-4754-8A0D-400B9483BF4B}" destId="{DA3D7A9F-47BA-493E-9510-FF04E6481120}" srcOrd="0" destOrd="0" presId="urn:microsoft.com/office/officeart/2008/layout/LinedList"/>
    <dgm:cxn modelId="{1332E9F4-E974-466E-B953-48714333BE5F}" type="presParOf" srcId="{5AA19F10-06C4-4754-8A0D-400B9483BF4B}" destId="{1823176F-A41F-4C16-8738-88CAD3849A0A}" srcOrd="1" destOrd="0" presId="urn:microsoft.com/office/officeart/2008/layout/LinedList"/>
    <dgm:cxn modelId="{96DCD1F1-AF7E-406A-BEFB-68E6A110464C}" type="presParOf" srcId="{1823176F-A41F-4C16-8738-88CAD3849A0A}" destId="{87A6A870-79E3-4026-ADFA-F2274323BDE2}" srcOrd="0" destOrd="0" presId="urn:microsoft.com/office/officeart/2008/layout/LinedList"/>
    <dgm:cxn modelId="{E5EB887D-90CC-4423-9F19-A100B37D23F9}" type="presParOf" srcId="{1823176F-A41F-4C16-8738-88CAD3849A0A}" destId="{B06CDEE3-9BEF-4342-89B3-3EFFB7ECD372}" srcOrd="1" destOrd="0" presId="urn:microsoft.com/office/officeart/2008/layout/LinedList"/>
    <dgm:cxn modelId="{8E5AA7CC-FEEF-466A-82E2-2594D2F87223}" type="presParOf" srcId="{5AA19F10-06C4-4754-8A0D-400B9483BF4B}" destId="{7F430746-47B4-447E-9691-1D3F861A09E1}" srcOrd="2" destOrd="0" presId="urn:microsoft.com/office/officeart/2008/layout/LinedList"/>
    <dgm:cxn modelId="{572DD990-2BF1-46B8-9F40-44CF616F4A00}" type="presParOf" srcId="{5AA19F10-06C4-4754-8A0D-400B9483BF4B}" destId="{893D1C3E-9394-47E0-B50B-F0F5B9BE392A}" srcOrd="3" destOrd="0" presId="urn:microsoft.com/office/officeart/2008/layout/LinedList"/>
    <dgm:cxn modelId="{BD1B826C-5B05-4992-A8A8-58643B4B2AED}" type="presParOf" srcId="{893D1C3E-9394-47E0-B50B-F0F5B9BE392A}" destId="{617BA7B1-FC6E-4AE3-A4F3-065C4B28AEC0}" srcOrd="0" destOrd="0" presId="urn:microsoft.com/office/officeart/2008/layout/LinedList"/>
    <dgm:cxn modelId="{4DF95ECD-9F85-46A1-84ED-1C73874A96D6}" type="presParOf" srcId="{893D1C3E-9394-47E0-B50B-F0F5B9BE392A}" destId="{C75E2CE6-20A8-47E5-B024-7B698E847B5C}" srcOrd="1" destOrd="0" presId="urn:microsoft.com/office/officeart/2008/layout/LinedList"/>
    <dgm:cxn modelId="{6176C272-25DA-4DC2-AAC5-DDD7D1516832}" type="presParOf" srcId="{5AA19F10-06C4-4754-8A0D-400B9483BF4B}" destId="{C49658F6-0798-4836-819F-5DA72ACAD404}" srcOrd="4" destOrd="0" presId="urn:microsoft.com/office/officeart/2008/layout/LinedList"/>
    <dgm:cxn modelId="{80DE223C-79E1-4318-BB38-995E09DF2DC5}" type="presParOf" srcId="{5AA19F10-06C4-4754-8A0D-400B9483BF4B}" destId="{3DDD1586-315A-462E-BBF2-B29102C06B21}" srcOrd="5" destOrd="0" presId="urn:microsoft.com/office/officeart/2008/layout/LinedList"/>
    <dgm:cxn modelId="{E0529F24-6D31-499B-A1C6-31D6FB5E271B}" type="presParOf" srcId="{3DDD1586-315A-462E-BBF2-B29102C06B21}" destId="{1D142724-24EA-40FD-82E6-2DE32DD71EE5}" srcOrd="0" destOrd="0" presId="urn:microsoft.com/office/officeart/2008/layout/LinedList"/>
    <dgm:cxn modelId="{6F7E059F-BC88-4B31-BF60-5337928AF1C2}" type="presParOf" srcId="{3DDD1586-315A-462E-BBF2-B29102C06B21}" destId="{A8B60B43-12AE-45AF-998E-A0324EEE4958}" srcOrd="1" destOrd="0" presId="urn:microsoft.com/office/officeart/2008/layout/LinedList"/>
    <dgm:cxn modelId="{7D9FC1BA-636D-49A5-B916-8390038486F6}" type="presParOf" srcId="{5AA19F10-06C4-4754-8A0D-400B9483BF4B}" destId="{0CBF9C69-5EF8-4F56-A239-EEBFBE3B24E0}" srcOrd="6" destOrd="0" presId="urn:microsoft.com/office/officeart/2008/layout/LinedList"/>
    <dgm:cxn modelId="{69C562BB-75EA-42BA-81FB-1C095331089B}" type="presParOf" srcId="{5AA19F10-06C4-4754-8A0D-400B9483BF4B}" destId="{B0A65B59-4E29-4C2B-BCEA-92AD02EAA15E}" srcOrd="7" destOrd="0" presId="urn:microsoft.com/office/officeart/2008/layout/LinedList"/>
    <dgm:cxn modelId="{ED6AFA2F-91EF-453B-B893-6D3763B7964E}" type="presParOf" srcId="{B0A65B59-4E29-4C2B-BCEA-92AD02EAA15E}" destId="{37312D0D-F970-4107-A5A3-351EEC957525}" srcOrd="0" destOrd="0" presId="urn:microsoft.com/office/officeart/2008/layout/LinedList"/>
    <dgm:cxn modelId="{CB5BD06D-AC77-4370-8E46-B2A91ED45CD5}" type="presParOf" srcId="{B0A65B59-4E29-4C2B-BCEA-92AD02EAA15E}" destId="{102C303F-FA3C-462E-8177-B6D85706DBB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D7A9F-47BA-493E-9510-FF04E6481120}">
      <dsp:nvSpPr>
        <dsp:cNvPr id="0" name=""/>
        <dsp:cNvSpPr/>
      </dsp:nvSpPr>
      <dsp:spPr>
        <a:xfrm>
          <a:off x="0" y="0"/>
          <a:ext cx="8153400"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A6A870-79E3-4026-ADFA-F2274323BDE2}">
      <dsp:nvSpPr>
        <dsp:cNvPr id="0" name=""/>
        <dsp:cNvSpPr/>
      </dsp:nvSpPr>
      <dsp:spPr>
        <a:xfrm>
          <a:off x="0" y="0"/>
          <a:ext cx="8153400" cy="142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t>M  M</a:t>
          </a:r>
          <a:r>
            <a:rPr lang="en-US" sz="4100" kern="1200" dirty="0"/>
            <a:t>echanism or </a:t>
          </a:r>
          <a:r>
            <a:rPr lang="en-US" sz="4100" b="1" kern="1200" dirty="0"/>
            <a:t>M</a:t>
          </a:r>
          <a:r>
            <a:rPr lang="en-US" sz="4100" kern="1200" dirty="0"/>
            <a:t>edical Complaint</a:t>
          </a:r>
        </a:p>
      </dsp:txBody>
      <dsp:txXfrm>
        <a:off x="0" y="0"/>
        <a:ext cx="8153400" cy="1422412"/>
      </dsp:txXfrm>
    </dsp:sp>
    <dsp:sp modelId="{7F430746-47B4-447E-9691-1D3F861A09E1}">
      <dsp:nvSpPr>
        <dsp:cNvPr id="0" name=""/>
        <dsp:cNvSpPr/>
      </dsp:nvSpPr>
      <dsp:spPr>
        <a:xfrm>
          <a:off x="0" y="1422412"/>
          <a:ext cx="8153400"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BA7B1-FC6E-4AE3-A4F3-065C4B28AEC0}">
      <dsp:nvSpPr>
        <dsp:cNvPr id="0" name=""/>
        <dsp:cNvSpPr/>
      </dsp:nvSpPr>
      <dsp:spPr>
        <a:xfrm>
          <a:off x="0" y="1422412"/>
          <a:ext cx="8153400" cy="142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t>I    I</a:t>
          </a:r>
          <a:r>
            <a:rPr lang="en-US" sz="4100" kern="1200" dirty="0"/>
            <a:t>njuries/Illness Identified</a:t>
          </a:r>
        </a:p>
      </dsp:txBody>
      <dsp:txXfrm>
        <a:off x="0" y="1422412"/>
        <a:ext cx="8153400" cy="1422412"/>
      </dsp:txXfrm>
    </dsp:sp>
    <dsp:sp modelId="{C49658F6-0798-4836-819F-5DA72ACAD404}">
      <dsp:nvSpPr>
        <dsp:cNvPr id="0" name=""/>
        <dsp:cNvSpPr/>
      </dsp:nvSpPr>
      <dsp:spPr>
        <a:xfrm>
          <a:off x="0" y="2844825"/>
          <a:ext cx="8153400"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142724-24EA-40FD-82E6-2DE32DD71EE5}">
      <dsp:nvSpPr>
        <dsp:cNvPr id="0" name=""/>
        <dsp:cNvSpPr/>
      </dsp:nvSpPr>
      <dsp:spPr>
        <a:xfrm>
          <a:off x="0" y="2844825"/>
          <a:ext cx="8153400" cy="142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a:t>S   S</a:t>
          </a:r>
          <a:r>
            <a:rPr lang="en-US" sz="4100" kern="1200"/>
            <a:t>ymptoms and most recent Vitals</a:t>
          </a:r>
        </a:p>
      </dsp:txBody>
      <dsp:txXfrm>
        <a:off x="0" y="2844825"/>
        <a:ext cx="8153400" cy="1422412"/>
      </dsp:txXfrm>
    </dsp:sp>
    <dsp:sp modelId="{0CBF9C69-5EF8-4F56-A239-EEBFBE3B24E0}">
      <dsp:nvSpPr>
        <dsp:cNvPr id="0" name=""/>
        <dsp:cNvSpPr/>
      </dsp:nvSpPr>
      <dsp:spPr>
        <a:xfrm>
          <a:off x="0" y="4267238"/>
          <a:ext cx="8153400" cy="0"/>
        </a:xfrm>
        <a:prstGeom prst="lin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312D0D-F970-4107-A5A3-351EEC957525}">
      <dsp:nvSpPr>
        <dsp:cNvPr id="0" name=""/>
        <dsp:cNvSpPr/>
      </dsp:nvSpPr>
      <dsp:spPr>
        <a:xfrm>
          <a:off x="0" y="4267238"/>
          <a:ext cx="8153400" cy="142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a:t>T   T</a:t>
          </a:r>
          <a:r>
            <a:rPr lang="en-US" sz="4100" kern="1200"/>
            <a:t>reatments, </a:t>
          </a:r>
          <a:r>
            <a:rPr lang="en-US" sz="4100" b="1" kern="1200"/>
            <a:t>T</a:t>
          </a:r>
          <a:r>
            <a:rPr lang="en-US" sz="4100" kern="1200"/>
            <a:t>ubes/lines</a:t>
          </a:r>
        </a:p>
      </dsp:txBody>
      <dsp:txXfrm>
        <a:off x="0" y="4267238"/>
        <a:ext cx="8153400" cy="14224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908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Ensure you depart the same path as you entered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Ensure you depart the same path as you entered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Ensure you depart the same path as you entered</a:t>
            </a:r>
          </a:p>
        </p:txBody>
      </p:sp>
    </p:spTree>
    <p:extLst>
      <p:ext uri="{BB962C8B-B14F-4D97-AF65-F5344CB8AC3E}">
        <p14:creationId xmlns:p14="http://schemas.microsoft.com/office/powerpoint/2010/main" val="38383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Great LZ, Talk through LZ and practice how they would describe the area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Discuss nvg’s, white phos vs. traditional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Great LZ, Talk through LZ and practice how they would describe the area</a:t>
            </a:r>
          </a:p>
        </p:txBody>
      </p:sp>
    </p:spTree>
    <p:extLst>
      <p:ext uri="{BB962C8B-B14F-4D97-AF65-F5344CB8AC3E}">
        <p14:creationId xmlns:p14="http://schemas.microsoft.com/office/powerpoint/2010/main" val="387735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Discuss nvg’s, white phos vs. traditional</a:t>
            </a:r>
          </a:p>
        </p:txBody>
      </p:sp>
    </p:spTree>
    <p:extLst>
      <p:ext uri="{BB962C8B-B14F-4D97-AF65-F5344CB8AC3E}">
        <p14:creationId xmlns:p14="http://schemas.microsoft.com/office/powerpoint/2010/main" val="302439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icture with Caption">
    <p:bg>
      <p:bgRef idx="1001">
        <a:schemeClr val="bg1"/>
      </p:bgRef>
    </p:bg>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overrideClrMapping bg1="lt1" tx1="dk1" bg2="lt2" tx2="dk2" accent1="accent1" accent2="accent2" accent3="accent3" accent4="accent4" accent5="accent5" accent6="accent6" hlink="hlink" folHlink="folHlink"/>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SVrgnQI_Pj8?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YJQD-sK-yDs?feature=oembed" TargetMode="External"/><Relationship Id="rId1" Type="http://schemas.openxmlformats.org/officeDocument/2006/relationships/video" Target="https://www.youtube.com/embed/ph9f5zxkG8w?feature=oembed"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A5MWWHvULZw?feature=oembed" TargetMode="External"/><Relationship Id="rId1" Type="http://schemas.openxmlformats.org/officeDocument/2006/relationships/video" Target="https://www.youtube.com/embed/xzGMBlTUXSQ?feature=oembed"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urldefense.com/v3/__https:/www.youtube.com/watch?v=j_TCT6jrOnU__;!!JLEMm8j-MA!bhswgc1oYOgSKCwlGgrDSJ_tMIsswzKrs2jdbGVwa8kVUWiKzEE20PTozugQZW-8q5FKOpaOXaNUB4dTxmY6y1yJOgtlMB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ocs.google.com/forms/d/e/1FAIpQLSdFHttTt5d5y_TMv-vBy_QILbbnx6bGbf-J8xIthtA9fpB8kg/viewfor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dshs.texas.gov/dshs-ems-trauma-systems/regional-advisory-council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mailto:llail@CareFlite.org"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27" name="Rectangle 126">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Rectangle 130">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35BB14B4-EC3F-47C7-9AF3-B0E017B75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160" y="391886"/>
            <a:ext cx="402901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Subtitle 3"/>
          <p:cNvSpPr txBox="1">
            <a:spLocks noGrp="1"/>
          </p:cNvSpPr>
          <p:nvPr>
            <p:ph type="subTitle" idx="1"/>
          </p:nvPr>
        </p:nvSpPr>
        <p:spPr>
          <a:xfrm>
            <a:off x="7933993" y="1687486"/>
            <a:ext cx="3603583" cy="3636818"/>
          </a:xfrm>
          <a:prstGeom prst="rect">
            <a:avLst/>
          </a:prstGeom>
        </p:spPr>
        <p:txBody>
          <a:bodyPr anchor="t">
            <a:normAutofit/>
          </a:bodyPr>
          <a:lstStyle/>
          <a:p>
            <a:pPr algn="l">
              <a:defRPr sz="7200" b="1">
                <a:solidFill>
                  <a:srgbClr val="00366C"/>
                </a:solidFill>
              </a:defRPr>
            </a:pPr>
            <a:r>
              <a:rPr lang="en-US" sz="4500" spc="-150" dirty="0"/>
              <a:t>Trauma Facility  Helicopter Safety  and  Landing Zone Training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27" name="Group 12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28" name="Rectangle 12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29" name="Straight Connector 128">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31" name="Rectangle 130">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Rectangle 13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Title 1"/>
          <p:cNvSpPr txBox="1">
            <a:spLocks noGrp="1"/>
          </p:cNvSpPr>
          <p:nvPr>
            <p:ph type="title"/>
          </p:nvPr>
        </p:nvSpPr>
        <p:spPr>
          <a:xfrm>
            <a:off x="851156" y="1434277"/>
            <a:ext cx="5244843" cy="4095103"/>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FOD Prevention</a:t>
            </a:r>
            <a:br>
              <a:rPr lang="en-US" sz="4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2800" kern="1200" dirty="0">
                <a:solidFill>
                  <a:schemeClr val="tx1"/>
                </a:solidFill>
                <a:latin typeface="+mj-lt"/>
                <a:ea typeface="+mj-ea"/>
                <a:cs typeface="+mj-cs"/>
              </a:rPr>
              <a:t>Safety begins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before the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aircraft arrives!</a:t>
            </a:r>
            <a:endParaRPr lang="en-US" sz="4800" kern="1200" dirty="0">
              <a:solidFill>
                <a:schemeClr val="tx1"/>
              </a:solidFill>
              <a:latin typeface="+mj-lt"/>
              <a:ea typeface="+mj-ea"/>
              <a:cs typeface="+mj-cs"/>
            </a:endParaRPr>
          </a:p>
        </p:txBody>
      </p:sp>
      <p:sp>
        <p:nvSpPr>
          <p:cNvPr id="119" name="Content Placeholder 2"/>
          <p:cNvSpPr txBox="1">
            <a:spLocks noGrp="1"/>
          </p:cNvSpPr>
          <p:nvPr>
            <p:ph type="body" idx="1"/>
          </p:nvPr>
        </p:nvSpPr>
        <p:spPr>
          <a:xfrm>
            <a:off x="6279225" y="473829"/>
            <a:ext cx="4971824" cy="5909708"/>
          </a:xfrm>
          <a:prstGeom prst="rect">
            <a:avLst/>
          </a:prstGeom>
        </p:spPr>
        <p:txBody>
          <a:bodyPr vert="horz" lIns="91440" tIns="45720" rIns="91440" bIns="45720" rtlCol="0" anchor="ctr">
            <a:noAutofit/>
          </a:bodyPr>
          <a:lstStyle/>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Foreign Object Debris (FOD) can put an aircraft out of service and leave it blocking the helipad until it can be repaired.</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This could prevent other patients from coming in or transferring out.</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On elevated helipads, unattended equipment or stretchers could be blown off causing injuries below.</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Security should do a daily FOD check, or at minimum, before each landing. </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If you have a windsock, ensure that it is in functional condition. If not, contact your local provider for help in obtaining a new one.</a:t>
            </a:r>
          </a:p>
        </p:txBody>
      </p:sp>
      <p:sp>
        <p:nvSpPr>
          <p:cNvPr id="120"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50580FF5-9A77-E131-1A72-6AB31BA16647}"/>
              </a:ext>
            </a:extLst>
          </p:cNvPr>
          <p:cNvPicPr>
            <a:picLocks noChangeAspect="1"/>
          </p:cNvPicPr>
          <p:nvPr/>
        </p:nvPicPr>
        <p:blipFill>
          <a:blip r:embed="rId2"/>
          <a:stretch>
            <a:fillRect/>
          </a:stretch>
        </p:blipFill>
        <p:spPr>
          <a:xfrm>
            <a:off x="3546259" y="3033011"/>
            <a:ext cx="2732966" cy="2732966"/>
          </a:xfrm>
          <a:prstGeom prst="rect">
            <a:avLst/>
          </a:prstGeom>
        </p:spPr>
      </p:pic>
    </p:spTree>
    <p:extLst>
      <p:ext uri="{BB962C8B-B14F-4D97-AF65-F5344CB8AC3E}">
        <p14:creationId xmlns:p14="http://schemas.microsoft.com/office/powerpoint/2010/main" val="354357222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27" name="Rectangle 132">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36" name="Rectangle 135">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itle 1"/>
          <p:cNvSpPr txBox="1">
            <a:spLocks noGrp="1"/>
          </p:cNvSpPr>
          <p:nvPr>
            <p:ph type="title"/>
          </p:nvPr>
        </p:nvSpPr>
        <p:spPr>
          <a:xfrm>
            <a:off x="802266" y="1973311"/>
            <a:ext cx="5207168" cy="3069315"/>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MULTI AIRCRAFT CONSIDERATIONS</a:t>
            </a:r>
          </a:p>
        </p:txBody>
      </p:sp>
      <p:sp>
        <p:nvSpPr>
          <p:cNvPr id="124" name="Content Placeholder 2"/>
          <p:cNvSpPr txBox="1">
            <a:spLocks noGrp="1"/>
          </p:cNvSpPr>
          <p:nvPr>
            <p:ph type="body" idx="1"/>
          </p:nvPr>
        </p:nvSpPr>
        <p:spPr>
          <a:xfrm>
            <a:off x="6232172" y="1134970"/>
            <a:ext cx="4971824" cy="4890496"/>
          </a:xfrm>
          <a:prstGeom prst="rect">
            <a:avLst/>
          </a:prstGeom>
        </p:spPr>
        <p:txBody>
          <a:bodyPr vert="horz" lIns="91440" tIns="45720" rIns="91440" bIns="45720" rtlCol="0" anchor="ctr">
            <a:noAutofit/>
          </a:bodyPr>
          <a:lstStyle/>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LZ requirements are designed for a single aircraft.</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Helipad safety area, in most cases, extends past the concrete pad or designated LZ due to the rotor wash of an arriving or departing aircraft.</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If landing multiple aircraft, an additional LZ will be needed. Hospital security must ensure an adequate safety area is available between each LZ. </a:t>
            </a:r>
          </a:p>
          <a:p>
            <a:pPr marL="685800" lvl="1" indent="-228600">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For example, two established LZs may require an additional 100’ in between them for the safety area. </a:t>
            </a:r>
          </a:p>
        </p:txBody>
      </p:sp>
      <p:sp>
        <p:nvSpPr>
          <p:cNvPr id="125"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11</a:t>
            </a:fld>
            <a:endParaRPr lang="en-US" kern="1200">
              <a:solidFill>
                <a:schemeClr val="tx1">
                  <a:tint val="75000"/>
                </a:schemeClr>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itle 1"/>
          <p:cNvSpPr txBox="1">
            <a:spLocks noGrp="1"/>
          </p:cNvSpPr>
          <p:nvPr>
            <p:ph type="title"/>
          </p:nvPr>
        </p:nvSpPr>
        <p:spPr>
          <a:xfrm>
            <a:off x="647567" y="2522436"/>
            <a:ext cx="4048240" cy="2087795"/>
          </a:xfrm>
          <a:prstGeom prst="rect">
            <a:avLst/>
          </a:prstGeom>
        </p:spPr>
        <p:txBody>
          <a:bodyPr vert="horz" lIns="91440" tIns="45720" rIns="91440" bIns="45720" rtlCol="0" anchor="t">
            <a:normAutofit/>
          </a:bodyPr>
          <a:lstStyle/>
          <a:p>
            <a:pPr>
              <a:spcBef>
                <a:spcPct val="0"/>
              </a:spcBef>
            </a:pPr>
            <a:r>
              <a:rPr lang="en-US" kern="1200" dirty="0">
                <a:solidFill>
                  <a:schemeClr val="tx1"/>
                </a:solidFill>
                <a:latin typeface="+mj-lt"/>
                <a:ea typeface="+mj-ea"/>
                <a:cs typeface="+mj-cs"/>
              </a:rPr>
              <a:t>SAFETY - DRONE OPERATIONS</a:t>
            </a:r>
          </a:p>
        </p:txBody>
      </p:sp>
      <p:grpSp>
        <p:nvGrpSpPr>
          <p:cNvPr id="155" name="Group 154">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56" name="Rectangle 15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9" name="Rectangle 15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ontent Placeholder 2"/>
          <p:cNvSpPr txBox="1">
            <a:spLocks noGrp="1"/>
          </p:cNvSpPr>
          <p:nvPr>
            <p:ph type="body" idx="1"/>
          </p:nvPr>
        </p:nvSpPr>
        <p:spPr>
          <a:xfrm>
            <a:off x="5615162" y="233505"/>
            <a:ext cx="5542387" cy="5682342"/>
          </a:xfrm>
          <a:prstGeom prst="rect">
            <a:avLst/>
          </a:prstGeom>
        </p:spPr>
        <p:txBody>
          <a:bodyPr vert="horz" lIns="91440" tIns="45720" rIns="91440" bIns="45720" rtlCol="0" anchor="t">
            <a:noAutofit/>
          </a:bodyPr>
          <a:lstStyle/>
          <a:p>
            <a:pPr marL="226313">
              <a:spcBef>
                <a:spcPts val="900"/>
              </a:spcBef>
              <a:buFont typeface="Arial" panose="020B0604020202020204" pitchFamily="34" charset="0"/>
              <a:buChar char="•"/>
              <a:defRPr sz="3564">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An unmanned aircraft system (UAS), sometimes called a drone, is a safety risk to aircraft and should not be operated in the vicinity of air medical operations. </a:t>
            </a:r>
          </a:p>
          <a:p>
            <a:pPr marL="226313">
              <a:spcBef>
                <a:spcPts val="900"/>
              </a:spcBef>
              <a:buFont typeface="Arial" panose="020B0604020202020204" pitchFamily="34" charset="0"/>
              <a:buChar char="•"/>
              <a:defRPr sz="3564">
                <a:solidFill>
                  <a:srgbClr val="00366C"/>
                </a:solidFill>
              </a:defRPr>
            </a:pPr>
            <a:endParaRPr lang="en-US" sz="2000" kern="1200" dirty="0">
              <a:solidFill>
                <a:schemeClr val="tx1"/>
              </a:solidFill>
              <a:latin typeface="Verdana" panose="020B0604030504040204" pitchFamily="34" charset="0"/>
              <a:ea typeface="Verdana" panose="020B0604030504040204" pitchFamily="34" charset="0"/>
            </a:endParaRPr>
          </a:p>
          <a:p>
            <a:pPr marL="226313">
              <a:spcBef>
                <a:spcPts val="900"/>
              </a:spcBef>
              <a:buFont typeface="Arial" panose="020B0604020202020204" pitchFamily="34" charset="0"/>
              <a:buChar char="•"/>
              <a:defRPr sz="3564">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Some hospital systems are utilizing drones to courier medications, supplies, and other items around large facility campuses. </a:t>
            </a:r>
          </a:p>
          <a:p>
            <a:pPr marL="226313">
              <a:spcBef>
                <a:spcPts val="900"/>
              </a:spcBef>
              <a:buFont typeface="Arial" panose="020B0604020202020204" pitchFamily="34" charset="0"/>
              <a:buChar char="•"/>
              <a:defRPr sz="3564">
                <a:solidFill>
                  <a:srgbClr val="00366C"/>
                </a:solidFill>
              </a:defRPr>
            </a:pPr>
            <a:endParaRPr lang="en-US" sz="2000" kern="1200" dirty="0">
              <a:solidFill>
                <a:schemeClr val="tx1"/>
              </a:solidFill>
              <a:latin typeface="Verdana" panose="020B0604030504040204" pitchFamily="34" charset="0"/>
              <a:ea typeface="Verdana" panose="020B0604030504040204" pitchFamily="34" charset="0"/>
            </a:endParaRPr>
          </a:p>
          <a:p>
            <a:pPr marL="226313">
              <a:spcBef>
                <a:spcPts val="900"/>
              </a:spcBef>
              <a:buFont typeface="Arial" panose="020B0604020202020204" pitchFamily="34" charset="0"/>
              <a:buChar char="•"/>
              <a:defRPr sz="3564">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If you observe a drone in the vicinity of the LZ, immediately notify hospital security and the incoming helicopter’s communication center and if possible, request the drone operator to shut down the drone until the helicopter has safely departed the area.   </a:t>
            </a:r>
          </a:p>
        </p:txBody>
      </p:sp>
      <p:sp>
        <p:nvSpPr>
          <p:cNvPr id="135"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12</a:t>
            </a:fld>
            <a:endParaRPr lang="en-US" kern="1200">
              <a:solidFill>
                <a:schemeClr val="tx1">
                  <a:tint val="75000"/>
                </a:schemeClr>
              </a:solidFill>
            </a:endParaRPr>
          </a:p>
        </p:txBody>
      </p:sp>
      <p:pic>
        <p:nvPicPr>
          <p:cNvPr id="1028" name="Picture 4" descr="774,300+ Drones Stock Photos, Pictures &amp; Royalty-Free Images ...">
            <a:extLst>
              <a:ext uri="{FF2B5EF4-FFF2-40B4-BE49-F238E27FC236}">
                <a16:creationId xmlns:a16="http://schemas.microsoft.com/office/drawing/2014/main" id="{54841B5F-D08C-4A2B-265D-7BAC70B85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095" y="131838"/>
            <a:ext cx="4246179" cy="2233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8" name="Rectangle 14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Rectangle 15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itle 1"/>
          <p:cNvSpPr txBox="1">
            <a:spLocks noGrp="1"/>
          </p:cNvSpPr>
          <p:nvPr>
            <p:ph type="title"/>
          </p:nvPr>
        </p:nvSpPr>
        <p:spPr>
          <a:xfrm>
            <a:off x="835933" y="241903"/>
            <a:ext cx="10517867" cy="2188233"/>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PREPARING YOUR PATIENT </a:t>
            </a:r>
            <a:br>
              <a:rPr lang="en-US" kern="1200" dirty="0">
                <a:solidFill>
                  <a:schemeClr val="tx1"/>
                </a:solidFill>
                <a:latin typeface="+mj-lt"/>
                <a:ea typeface="+mj-ea"/>
                <a:cs typeface="+mj-cs"/>
              </a:rPr>
            </a:br>
            <a:r>
              <a:rPr lang="en-US" kern="1200" dirty="0">
                <a:solidFill>
                  <a:schemeClr val="tx1"/>
                </a:solidFill>
                <a:latin typeface="+mj-lt"/>
                <a:ea typeface="+mj-ea"/>
                <a:cs typeface="+mj-cs"/>
              </a:rPr>
              <a:t>FOR TRANSPORT 	</a:t>
            </a:r>
            <a:r>
              <a:rPr lang="en-US" sz="2700" kern="1200" dirty="0">
                <a:solidFill>
                  <a:schemeClr val="tx1"/>
                </a:solidFill>
                <a:latin typeface="+mj-lt"/>
                <a:ea typeface="+mj-ea"/>
                <a:cs typeface="+mj-cs"/>
              </a:rPr>
              <a:t>	</a:t>
            </a:r>
            <a:br>
              <a:rPr lang="en-US" sz="2700" kern="1200" dirty="0">
                <a:solidFill>
                  <a:schemeClr val="tx1"/>
                </a:solidFill>
                <a:latin typeface="+mj-lt"/>
                <a:ea typeface="+mj-ea"/>
                <a:cs typeface="+mj-cs"/>
              </a:rPr>
            </a:br>
            <a:r>
              <a:rPr lang="en-US" sz="2800" kern="1200" dirty="0">
                <a:solidFill>
                  <a:schemeClr val="tx1"/>
                </a:solidFill>
                <a:latin typeface="+mj-lt"/>
                <a:ea typeface="+mj-ea"/>
                <a:cs typeface="+mj-cs"/>
              </a:rPr>
              <a:t>General Considerations</a:t>
            </a:r>
          </a:p>
        </p:txBody>
      </p:sp>
      <p:sp>
        <p:nvSpPr>
          <p:cNvPr id="139" name="Content Placeholder 2"/>
          <p:cNvSpPr txBox="1">
            <a:spLocks noGrp="1"/>
          </p:cNvSpPr>
          <p:nvPr>
            <p:ph type="body" idx="1"/>
          </p:nvPr>
        </p:nvSpPr>
        <p:spPr>
          <a:xfrm>
            <a:off x="835933" y="2623479"/>
            <a:ext cx="10517867" cy="3868761"/>
          </a:xfrm>
          <a:prstGeom prst="rect">
            <a:avLst/>
          </a:prstGeom>
        </p:spPr>
        <p:txBody>
          <a:bodyPr vert="horz" lIns="91440" tIns="45720" rIns="91440" bIns="45720" rtlCol="0" anchor="ctr">
            <a:noAutofit/>
          </a:bodyPr>
          <a:lstStyle/>
          <a:p>
            <a:pPr marL="224027">
              <a:spcBef>
                <a:spcPts val="900"/>
              </a:spcBef>
              <a:buFont typeface="Arial" panose="020B0604020202020204" pitchFamily="34" charset="0"/>
              <a:buChar char="•"/>
              <a:defRPr sz="2352">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Consider the outside weather- Although aircraft are equipped with AC and heat, it can still get hot/cold during transport. Have extra blankets available or remove excessive clothing if needed.</a:t>
            </a:r>
          </a:p>
          <a:p>
            <a:pPr marL="224027">
              <a:spcBef>
                <a:spcPts val="900"/>
              </a:spcBef>
              <a:buFont typeface="Arial" panose="020B0604020202020204" pitchFamily="34" charset="0"/>
              <a:buChar char="•"/>
              <a:defRPr sz="2352">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More than one IV site preferred. When loading the patient into the aircraft, do not utilize IV poles. Keep IV bags below the level of your head. </a:t>
            </a:r>
          </a:p>
          <a:p>
            <a:pPr marL="224027">
              <a:spcBef>
                <a:spcPts val="900"/>
              </a:spcBef>
              <a:buFont typeface="Arial" panose="020B0604020202020204" pitchFamily="34" charset="0"/>
              <a:buChar char="•"/>
              <a:defRPr sz="2352">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Ensure all lines and tubes are well secured- There will be a lot of pt movement during loading/unloading, and things can become dislodged easily.</a:t>
            </a:r>
          </a:p>
          <a:p>
            <a:pPr marL="224027">
              <a:spcBef>
                <a:spcPts val="900"/>
              </a:spcBef>
              <a:buFont typeface="Arial" panose="020B0604020202020204" pitchFamily="34" charset="0"/>
              <a:buChar char="•"/>
              <a:defRPr sz="2352">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Remove or secure any loose items such as clothing or bandaging- Items that can get sucked into the rotor system.</a:t>
            </a:r>
          </a:p>
          <a:p>
            <a:pPr marL="224027">
              <a:spcBef>
                <a:spcPts val="900"/>
              </a:spcBef>
              <a:buFont typeface="Arial" panose="020B0604020202020204" pitchFamily="34" charset="0"/>
              <a:buChar char="•"/>
              <a:defRPr sz="2352">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If applicable, ensure the patient is decontaminated according to Safety Data Sheet (SDS) standards.</a:t>
            </a:r>
          </a:p>
        </p:txBody>
      </p:sp>
      <p:cxnSp>
        <p:nvCxnSpPr>
          <p:cNvPr id="154" name="Straight Connector 15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0"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13</a:t>
            </a:fld>
            <a:endParaRPr lang="en-US" kern="1200">
              <a:solidFill>
                <a:schemeClr val="tx1">
                  <a:tint val="75000"/>
                </a:schemeClr>
              </a:solidFill>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7" name="Group 14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8" name="Rectangle 14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Rectangle 14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Rectangle 14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52" name="Rectangle 15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Title 1"/>
          <p:cNvSpPr txBox="1">
            <a:spLocks noGrp="1"/>
          </p:cNvSpPr>
          <p:nvPr>
            <p:ph type="title"/>
          </p:nvPr>
        </p:nvSpPr>
        <p:spPr>
          <a:xfrm>
            <a:off x="803503" y="607028"/>
            <a:ext cx="9942716" cy="1894115"/>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MOVING YOUR PATIENT</a:t>
            </a:r>
            <a:br>
              <a:rPr lang="en-US" sz="2700" kern="1200" dirty="0">
                <a:solidFill>
                  <a:schemeClr val="tx1"/>
                </a:solidFill>
                <a:latin typeface="+mj-lt"/>
                <a:ea typeface="+mj-ea"/>
                <a:cs typeface="+mj-cs"/>
              </a:rPr>
            </a:br>
            <a:r>
              <a:rPr lang="en-US" sz="2800" kern="1200" dirty="0">
                <a:solidFill>
                  <a:schemeClr val="tx1"/>
                </a:solidFill>
                <a:latin typeface="+mj-lt"/>
                <a:ea typeface="+mj-ea"/>
                <a:cs typeface="+mj-cs"/>
              </a:rPr>
              <a:t>General Stretcher Considerations</a:t>
            </a:r>
          </a:p>
        </p:txBody>
      </p:sp>
      <p:sp>
        <p:nvSpPr>
          <p:cNvPr id="139" name="Content Placeholder 2"/>
          <p:cNvSpPr txBox="1">
            <a:spLocks noGrp="1"/>
          </p:cNvSpPr>
          <p:nvPr>
            <p:ph type="body" idx="1"/>
          </p:nvPr>
        </p:nvSpPr>
        <p:spPr>
          <a:xfrm>
            <a:off x="838200" y="2816270"/>
            <a:ext cx="10515600" cy="3886728"/>
          </a:xfrm>
          <a:prstGeom prst="rect">
            <a:avLst/>
          </a:prstGeom>
        </p:spPr>
        <p:txBody>
          <a:bodyPr vert="horz" lIns="91440" tIns="45720" rIns="91440" bIns="45720" rtlCol="0" anchor="ctr">
            <a:noAutofit/>
          </a:bodyPr>
          <a:lstStyle/>
          <a:p>
            <a:pPr marL="0" indent="0">
              <a:buNone/>
            </a:pPr>
            <a:r>
              <a:rPr lang="en-US" sz="1800" dirty="0">
                <a:solidFill>
                  <a:schemeClr val="tx1"/>
                </a:solidFill>
                <a:latin typeface="Verdana" panose="020B0604030504040204" pitchFamily="34" charset="0"/>
                <a:ea typeface="Verdana" panose="020B0604030504040204" pitchFamily="34" charset="0"/>
              </a:rPr>
              <a:t>Facilities should work with local Air Medical Providers as certain patient conditions may require a deviation from the following recommendations: </a:t>
            </a:r>
          </a:p>
          <a:p>
            <a:pPr marL="0" indent="0">
              <a:buNone/>
            </a:pPr>
            <a:r>
              <a:rPr lang="en-US" sz="1800" b="1" dirty="0">
                <a:solidFill>
                  <a:schemeClr val="tx1"/>
                </a:solidFill>
                <a:latin typeface="Verdana" panose="020B0604030504040204" pitchFamily="34" charset="0"/>
                <a:ea typeface="Verdana" panose="020B0604030504040204" pitchFamily="34" charset="0"/>
              </a:rPr>
              <a:t>Types</a:t>
            </a:r>
          </a:p>
          <a:p>
            <a:r>
              <a:rPr lang="en-US" sz="1800" dirty="0">
                <a:solidFill>
                  <a:schemeClr val="tx1"/>
                </a:solidFill>
                <a:latin typeface="Verdana" panose="020B0604030504040204" pitchFamily="34" charset="0"/>
                <a:ea typeface="Verdana" panose="020B0604030504040204" pitchFamily="34" charset="0"/>
              </a:rPr>
              <a:t>Hospital bed 		</a:t>
            </a:r>
          </a:p>
          <a:p>
            <a:r>
              <a:rPr lang="en-US" sz="1800" dirty="0">
                <a:solidFill>
                  <a:schemeClr val="tx1"/>
                </a:solidFill>
                <a:latin typeface="Verdana" panose="020B0604030504040204" pitchFamily="34" charset="0"/>
                <a:ea typeface="Verdana" panose="020B0604030504040204" pitchFamily="34" charset="0"/>
              </a:rPr>
              <a:t>EMS-style stretcher </a:t>
            </a:r>
          </a:p>
          <a:p>
            <a:pPr marL="0" indent="0">
              <a:buNone/>
            </a:pPr>
            <a:r>
              <a:rPr lang="en-US" sz="1800" b="1" dirty="0">
                <a:solidFill>
                  <a:schemeClr val="tx1"/>
                </a:solidFill>
                <a:latin typeface="Verdana" panose="020B0604030504040204" pitchFamily="34" charset="0"/>
                <a:ea typeface="Verdana" panose="020B0604030504040204" pitchFamily="34" charset="0"/>
              </a:rPr>
              <a:t>Requirements</a:t>
            </a:r>
          </a:p>
          <a:p>
            <a:pPr marL="0" indent="0">
              <a:buNone/>
            </a:pPr>
            <a:r>
              <a:rPr lang="en-US" sz="1800" dirty="0">
                <a:solidFill>
                  <a:schemeClr val="tx1"/>
                </a:solidFill>
                <a:latin typeface="Verdana" panose="020B0604030504040204" pitchFamily="34" charset="0"/>
                <a:ea typeface="Verdana" panose="020B0604030504040204" pitchFamily="34" charset="0"/>
              </a:rPr>
              <a:t>Stretcher and/or hospital bed should receive routine and ongoing maintenance to ensure safe and proper working condition</a:t>
            </a:r>
          </a:p>
          <a:p>
            <a:pPr lvl="1"/>
            <a:r>
              <a:rPr lang="en-US" sz="1800" dirty="0">
                <a:solidFill>
                  <a:schemeClr val="tx1"/>
                </a:solidFill>
                <a:latin typeface="Verdana" panose="020B0604030504040204" pitchFamily="34" charset="0"/>
                <a:ea typeface="Verdana" panose="020B0604030504040204" pitchFamily="34" charset="0"/>
              </a:rPr>
              <a:t>Functional brake, steering system, and ability to raise and lower to full capability</a:t>
            </a:r>
          </a:p>
          <a:p>
            <a:pPr lvl="1"/>
            <a:r>
              <a:rPr lang="en-US" sz="1800" dirty="0">
                <a:solidFill>
                  <a:schemeClr val="tx1"/>
                </a:solidFill>
                <a:latin typeface="Verdana" panose="020B0604030504040204" pitchFamily="34" charset="0"/>
                <a:ea typeface="Verdana" panose="020B0604030504040204" pitchFamily="34" charset="0"/>
              </a:rPr>
              <a:t>Dual-sided locking rails and </a:t>
            </a:r>
            <a:r>
              <a:rPr kumimoji="0" lang="en-US" sz="1800" b="0" i="0" u="none" strike="noStrike" kern="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rPr>
              <a:t>3-point straps if using an EMS stretcher </a:t>
            </a:r>
          </a:p>
          <a:p>
            <a:pPr lvl="1"/>
            <a:r>
              <a:rPr lang="en-US" sz="1800" dirty="0">
                <a:solidFill>
                  <a:schemeClr val="tx1"/>
                </a:solidFill>
                <a:latin typeface="Verdana" panose="020B0604030504040204" pitchFamily="34" charset="0"/>
                <a:ea typeface="Verdana" panose="020B0604030504040204" pitchFamily="34" charset="0"/>
              </a:rPr>
              <a:t>With or without a secured mattress based upon crew discretion</a:t>
            </a:r>
          </a:p>
          <a:p>
            <a:pPr marL="0" indent="0">
              <a:spcBef>
                <a:spcPts val="900"/>
              </a:spcBef>
              <a:buNone/>
              <a:defRPr sz="2352">
                <a:solidFill>
                  <a:srgbClr val="00366C"/>
                </a:solidFill>
              </a:defRPr>
            </a:pPr>
            <a:endParaRPr lang="en-US" sz="2000" kern="1200" dirty="0">
              <a:solidFill>
                <a:schemeClr val="tx1"/>
              </a:solidFill>
              <a:latin typeface="Verdana" panose="020B0604030504040204" pitchFamily="34" charset="0"/>
              <a:ea typeface="Verdana" panose="020B0604030504040204" pitchFamily="34" charset="0"/>
            </a:endParaRPr>
          </a:p>
        </p:txBody>
      </p:sp>
      <p:cxnSp>
        <p:nvCxnSpPr>
          <p:cNvPr id="154" name="Straight Connector 15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0"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885020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0" name="Rectangle 14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53" name="Rectangle 15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Rectangle 15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itle 1"/>
          <p:cNvSpPr txBox="1">
            <a:spLocks noGrp="1"/>
          </p:cNvSpPr>
          <p:nvPr>
            <p:ph type="title"/>
          </p:nvPr>
        </p:nvSpPr>
        <p:spPr>
          <a:xfrm>
            <a:off x="1045028" y="783772"/>
            <a:ext cx="9942716"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PREPARING FOR ARRIVAL</a:t>
            </a:r>
          </a:p>
        </p:txBody>
      </p:sp>
      <p:sp>
        <p:nvSpPr>
          <p:cNvPr id="144" name="Content Placeholder 2"/>
          <p:cNvSpPr txBox="1">
            <a:spLocks noGrp="1"/>
          </p:cNvSpPr>
          <p:nvPr>
            <p:ph type="body" idx="1"/>
          </p:nvPr>
        </p:nvSpPr>
        <p:spPr>
          <a:xfrm>
            <a:off x="939436" y="2787602"/>
            <a:ext cx="10308772" cy="3124658"/>
          </a:xfrm>
          <a:prstGeom prst="rect">
            <a:avLst/>
          </a:prstGeom>
        </p:spPr>
        <p:txBody>
          <a:bodyPr vert="horz" lIns="91440" tIns="45720" rIns="91440" bIns="45720" rtlCol="0" anchor="ctr">
            <a:noAutofit/>
          </a:bodyPr>
          <a:lstStyle/>
          <a:p>
            <a:pPr marL="219455">
              <a:spcBef>
                <a:spcPts val="900"/>
              </a:spcBef>
              <a:buFont typeface="Arial" panose="020B0604020202020204" pitchFamily="34" charset="0"/>
              <a:buChar char="•"/>
              <a:defRPr sz="2880">
                <a:solidFill>
                  <a:srgbClr val="00366C"/>
                </a:solidFill>
              </a:defRPr>
            </a:pPr>
            <a:r>
              <a:rPr lang="en-US" sz="2000" b="1" kern="1200" dirty="0">
                <a:solidFill>
                  <a:schemeClr val="tx1"/>
                </a:solidFill>
                <a:latin typeface="Verdana" panose="020B0604030504040204" pitchFamily="34" charset="0"/>
                <a:ea typeface="Verdana" panose="020B0604030504040204" pitchFamily="34" charset="0"/>
              </a:rPr>
              <a:t>Gear Up! </a:t>
            </a:r>
            <a:r>
              <a:rPr lang="en-US" sz="2000" kern="1200" dirty="0">
                <a:solidFill>
                  <a:schemeClr val="tx1"/>
                </a:solidFill>
                <a:latin typeface="Verdana" panose="020B0604030504040204" pitchFamily="34" charset="0"/>
                <a:ea typeface="Verdana" panose="020B0604030504040204" pitchFamily="34" charset="0"/>
              </a:rPr>
              <a:t>Wear safety glasses and hearing protection.</a:t>
            </a:r>
          </a:p>
          <a:p>
            <a:pPr marL="219455">
              <a:spcBef>
                <a:spcPts val="900"/>
              </a:spcBef>
              <a:buFont typeface="Arial" panose="020B0604020202020204" pitchFamily="34" charset="0"/>
              <a:buChar char="•"/>
              <a:defRPr sz="288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Assign a tail rotor guard and/or LZ safety officer (This needs to be someone not actively involved in the pt treatment).</a:t>
            </a:r>
          </a:p>
          <a:p>
            <a:pPr marL="219455">
              <a:spcBef>
                <a:spcPts val="900"/>
              </a:spcBef>
              <a:buFont typeface="Arial" panose="020B0604020202020204" pitchFamily="34" charset="0"/>
              <a:buChar char="•"/>
              <a:defRPr sz="288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Ensure the area is secured and there are no pedestrians, animals, or vehicles within or immediately adjacent to the landing area</a:t>
            </a:r>
          </a:p>
          <a:p>
            <a:pPr marL="219455">
              <a:spcBef>
                <a:spcPts val="900"/>
              </a:spcBef>
              <a:buFont typeface="Arial" panose="020B0604020202020204" pitchFamily="34" charset="0"/>
              <a:buChar char="•"/>
              <a:defRPr sz="288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Walk the area and remove any FOD that could be easily blown around when the aircraft arrives.</a:t>
            </a:r>
          </a:p>
          <a:p>
            <a:pPr marL="219455">
              <a:spcBef>
                <a:spcPts val="900"/>
              </a:spcBef>
              <a:buFont typeface="Arial" panose="020B0604020202020204" pitchFamily="34" charset="0"/>
              <a:buChar char="•"/>
              <a:defRPr sz="288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Observe for any possible obstructions around the landing area. If you see something, say something!</a:t>
            </a:r>
          </a:p>
        </p:txBody>
      </p:sp>
      <p:cxnSp>
        <p:nvCxnSpPr>
          <p:cNvPr id="159" name="Straight Connector 15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5"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15</a:t>
            </a:fld>
            <a:endParaRPr lang="en-US" kern="1200">
              <a:solidFill>
                <a:schemeClr val="tx1">
                  <a:tint val="75000"/>
                </a:schemeClr>
              </a:solidFill>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6" name="Rectangle 195">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98" name="Group 19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99" name="Rectangle 19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0" name="Rectangle 19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Rectangle 20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03" name="Rectangle 20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Title 1"/>
          <p:cNvSpPr txBox="1">
            <a:spLocks noGrp="1"/>
          </p:cNvSpPr>
          <p:nvPr>
            <p:ph type="title"/>
          </p:nvPr>
        </p:nvSpPr>
        <p:spPr>
          <a:xfrm>
            <a:off x="731525" y="799360"/>
            <a:ext cx="9942716"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LANDING</a:t>
            </a:r>
          </a:p>
        </p:txBody>
      </p:sp>
      <p:sp>
        <p:nvSpPr>
          <p:cNvPr id="179" name="Content Placeholder 2"/>
          <p:cNvSpPr txBox="1">
            <a:spLocks noGrp="1"/>
          </p:cNvSpPr>
          <p:nvPr>
            <p:ph type="body" idx="1"/>
          </p:nvPr>
        </p:nvSpPr>
        <p:spPr>
          <a:xfrm>
            <a:off x="640078" y="2967021"/>
            <a:ext cx="6012969" cy="3124658"/>
          </a:xfrm>
          <a:prstGeom prst="rect">
            <a:avLst/>
          </a:prstGeom>
        </p:spPr>
        <p:txBody>
          <a:bodyPr vert="horz" lIns="91440" tIns="45720" rIns="91440" bIns="45720" rtlCol="0" anchor="ctr">
            <a:noAutofit/>
          </a:bodyPr>
          <a:lstStyle/>
          <a:p>
            <a:pPr marL="226313">
              <a:spcBef>
                <a:spcPts val="900"/>
              </a:spcBef>
              <a:buFont typeface="Arial" panose="020B0604020202020204" pitchFamily="34" charset="0"/>
              <a:buChar char="•"/>
              <a:defRPr sz="2772">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Anticipate extremely high winds!  </a:t>
            </a:r>
          </a:p>
          <a:p>
            <a:pPr marL="226313">
              <a:spcBef>
                <a:spcPts val="900"/>
              </a:spcBef>
              <a:buFont typeface="Arial" panose="020B0604020202020204" pitchFamily="34" charset="0"/>
              <a:buChar char="•"/>
              <a:defRPr sz="2772">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Landing will almost always be done with the helicopter approaching into the wind.</a:t>
            </a:r>
          </a:p>
          <a:p>
            <a:pPr marL="226313">
              <a:spcBef>
                <a:spcPts val="900"/>
              </a:spcBef>
              <a:buFont typeface="Arial" panose="020B0604020202020204" pitchFamily="34" charset="0"/>
              <a:buChar char="•"/>
              <a:defRPr sz="2772">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Maintain security within and around the landing area.</a:t>
            </a:r>
          </a:p>
          <a:p>
            <a:pPr marL="226313">
              <a:spcBef>
                <a:spcPts val="900"/>
              </a:spcBef>
              <a:buFont typeface="Arial" panose="020B0604020202020204" pitchFamily="34" charset="0"/>
              <a:buChar char="•"/>
              <a:defRPr sz="2772">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 tail rotor guard is essential when the helicopter is on the ground and running.</a:t>
            </a:r>
          </a:p>
          <a:p>
            <a:pPr marL="226313">
              <a:spcBef>
                <a:spcPts val="900"/>
              </a:spcBef>
              <a:buFont typeface="Arial" panose="020B0604020202020204" pitchFamily="34" charset="0"/>
              <a:buChar char="•"/>
              <a:defRPr sz="2772" b="1" u="sng">
                <a:solidFill>
                  <a:srgbClr val="00366C"/>
                </a:solidFill>
              </a:defRPr>
            </a:pPr>
            <a:r>
              <a:rPr lang="en-US" sz="2000" b="1" u="none" kern="1200" dirty="0">
                <a:solidFill>
                  <a:schemeClr val="tx1"/>
                </a:solidFill>
                <a:latin typeface="Verdana" panose="020B0604030504040204" pitchFamily="34" charset="0"/>
                <a:ea typeface="Verdana" panose="020B0604030504040204" pitchFamily="34" charset="0"/>
              </a:rPr>
              <a:t>DO NOT </a:t>
            </a:r>
            <a:r>
              <a:rPr lang="en-US" sz="2000" b="0" u="none" kern="1200" dirty="0">
                <a:solidFill>
                  <a:schemeClr val="tx1"/>
                </a:solidFill>
                <a:latin typeface="Verdana" panose="020B0604030504040204" pitchFamily="34" charset="0"/>
                <a:ea typeface="Verdana" panose="020B0604030504040204" pitchFamily="34" charset="0"/>
              </a:rPr>
              <a:t>approach the aircraft while it is running unless accompanied by the flight crew and/or only when directed to do so.</a:t>
            </a:r>
          </a:p>
        </p:txBody>
      </p:sp>
      <p:cxnSp>
        <p:nvCxnSpPr>
          <p:cNvPr id="205" name="Straight Connector 20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0"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1A73DC78-5CCC-AD91-40CA-452933F5B399}"/>
              </a:ext>
            </a:extLst>
          </p:cNvPr>
          <p:cNvPicPr>
            <a:picLocks noChangeAspect="1"/>
          </p:cNvPicPr>
          <p:nvPr/>
        </p:nvPicPr>
        <p:blipFill>
          <a:blip r:embed="rId2"/>
          <a:stretch>
            <a:fillRect/>
          </a:stretch>
        </p:blipFill>
        <p:spPr>
          <a:xfrm>
            <a:off x="7201795" y="2725891"/>
            <a:ext cx="3615730" cy="3615730"/>
          </a:xfrm>
          <a:prstGeom prst="rect">
            <a:avLst/>
          </a:prstGeom>
          <a:effectLst>
            <a:outerShdw blurRad="50800" dist="38100" dir="2700000" algn="tl" rotWithShape="0">
              <a:prstClr val="black">
                <a:alpha val="40000"/>
              </a:prstClr>
            </a:outerShdw>
          </a:effec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0" name="Rectangle 18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itle 1"/>
          <p:cNvSpPr txBox="1">
            <a:spLocks noGrp="1"/>
          </p:cNvSpPr>
          <p:nvPr>
            <p:ph type="title"/>
          </p:nvPr>
        </p:nvSpPr>
        <p:spPr>
          <a:xfrm>
            <a:off x="589560" y="856180"/>
            <a:ext cx="4560584" cy="1128068"/>
          </a:xfrm>
          <a:prstGeom prst="rect">
            <a:avLst/>
          </a:prstGeom>
        </p:spPr>
        <p:txBody>
          <a:bodyPr vert="horz" lIns="91440" tIns="45720" rIns="91440" bIns="45720" rtlCol="0" anchor="ctr">
            <a:noAutofit/>
          </a:bodyPr>
          <a:lstStyle/>
          <a:p>
            <a:pPr>
              <a:spcBef>
                <a:spcPct val="0"/>
              </a:spcBef>
              <a:defRPr sz="4224">
                <a:solidFill>
                  <a:srgbClr val="004182"/>
                </a:solidFill>
              </a:defRPr>
            </a:pPr>
            <a:r>
              <a:rPr lang="en-US" kern="1200" dirty="0">
                <a:solidFill>
                  <a:schemeClr val="tx1"/>
                </a:solidFill>
                <a:latin typeface="+mj-lt"/>
                <a:ea typeface="+mj-ea"/>
                <a:cs typeface="+mj-cs"/>
              </a:rPr>
              <a:t>APPROACHING </a:t>
            </a:r>
            <a:br>
              <a:rPr lang="en-US" kern="1200" dirty="0">
                <a:solidFill>
                  <a:schemeClr val="tx1"/>
                </a:solidFill>
                <a:latin typeface="+mj-lt"/>
                <a:ea typeface="+mj-ea"/>
                <a:cs typeface="+mj-cs"/>
              </a:rPr>
            </a:br>
            <a:r>
              <a:rPr lang="en-US" kern="1200" dirty="0">
                <a:solidFill>
                  <a:schemeClr val="tx1"/>
                </a:solidFill>
                <a:latin typeface="+mj-lt"/>
                <a:ea typeface="+mj-ea"/>
                <a:cs typeface="+mj-cs"/>
              </a:rPr>
              <a:t>THE AIRCRAFT</a:t>
            </a:r>
          </a:p>
        </p:txBody>
      </p:sp>
      <p:grpSp>
        <p:nvGrpSpPr>
          <p:cNvPr id="192" name="Group 19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3" name="Rectangle 19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6" name="Rectangle 19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ext Placeholder 3"/>
          <p:cNvSpPr txBox="1">
            <a:spLocks noGrp="1"/>
          </p:cNvSpPr>
          <p:nvPr>
            <p:ph type="body" sz="half" idx="1"/>
          </p:nvPr>
        </p:nvSpPr>
        <p:spPr>
          <a:xfrm>
            <a:off x="590719" y="2330505"/>
            <a:ext cx="4559425" cy="3979585"/>
          </a:xfrm>
          <a:prstGeom prst="rect">
            <a:avLst/>
          </a:prstGeom>
        </p:spPr>
        <p:txBody>
          <a:bodyPr vert="horz" lIns="91440" tIns="45720" rIns="91440" bIns="45720" rtlCol="0" anchor="ctr">
            <a:normAutofit lnSpcReduction="10000"/>
          </a:bodyPr>
          <a:lstStyle/>
          <a:p>
            <a:pPr marL="285750">
              <a:buFont typeface="Arial" panose="020B0604020202020204" pitchFamily="34" charset="0"/>
              <a:buChar char="•"/>
              <a:defRPr sz="2400" b="1" u="sng">
                <a:solidFill>
                  <a:srgbClr val="00366C"/>
                </a:solidFill>
              </a:defRPr>
            </a:pPr>
            <a:r>
              <a:rPr lang="en-US" sz="2000" b="1" u="none" kern="1200" dirty="0">
                <a:solidFill>
                  <a:schemeClr val="tx1"/>
                </a:solidFill>
                <a:latin typeface="Verdana" panose="020B0604030504040204" pitchFamily="34" charset="0"/>
                <a:ea typeface="Verdana" panose="020B0604030504040204" pitchFamily="34" charset="0"/>
              </a:rPr>
              <a:t>DO NOT </a:t>
            </a:r>
            <a:r>
              <a:rPr lang="en-US" sz="2000" b="0" u="none" kern="1200" dirty="0">
                <a:solidFill>
                  <a:schemeClr val="tx1"/>
                </a:solidFill>
                <a:latin typeface="Verdana" panose="020B0604030504040204" pitchFamily="34" charset="0"/>
                <a:ea typeface="Verdana" panose="020B0604030504040204" pitchFamily="34" charset="0"/>
              </a:rPr>
              <a:t>enter the area unless accompanied by the flight crew and/or only when directed to do so.</a:t>
            </a:r>
          </a:p>
          <a:p>
            <a:pPr marL="285750">
              <a:buFont typeface="Arial" panose="020B0604020202020204" pitchFamily="34" charset="0"/>
              <a:buChar char="•"/>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Utilize minimal amount of personnel needed to safely load or unload.</a:t>
            </a:r>
          </a:p>
          <a:p>
            <a:pPr marL="285750">
              <a:buFont typeface="Arial" panose="020B0604020202020204" pitchFamily="34" charset="0"/>
              <a:buChar char="•"/>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Remove any hats or loose items from your person.</a:t>
            </a:r>
          </a:p>
          <a:p>
            <a:pPr marL="285750">
              <a:buFont typeface="Arial" panose="020B0604020202020204" pitchFamily="34" charset="0"/>
              <a:buChar char="•"/>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Enter/exit in the area shown in green after receiving approval from the pilot or flight crew.</a:t>
            </a:r>
          </a:p>
          <a:p>
            <a:pPr marL="285750">
              <a:buFont typeface="Arial" panose="020B0604020202020204" pitchFamily="34" charset="0"/>
              <a:buChar char="•"/>
              <a:defRPr sz="2400" b="1" u="sng">
                <a:solidFill>
                  <a:srgbClr val="00366C"/>
                </a:solidFill>
              </a:defRPr>
            </a:pPr>
            <a:r>
              <a:rPr lang="en-US" sz="2000" b="1" u="none" kern="1200" dirty="0">
                <a:solidFill>
                  <a:schemeClr val="tx1"/>
                </a:solidFill>
                <a:latin typeface="Verdana" panose="020B0604030504040204" pitchFamily="34" charset="0"/>
                <a:ea typeface="Verdana" panose="020B0604030504040204" pitchFamily="34" charset="0"/>
              </a:rPr>
              <a:t>NEVER</a:t>
            </a:r>
            <a:r>
              <a:rPr lang="en-US" sz="2000" b="0" u="none" kern="1200" dirty="0">
                <a:solidFill>
                  <a:schemeClr val="tx1"/>
                </a:solidFill>
                <a:latin typeface="Verdana" panose="020B0604030504040204" pitchFamily="34" charset="0"/>
                <a:ea typeface="Verdana" panose="020B0604030504040204" pitchFamily="34" charset="0"/>
              </a:rPr>
              <a:t> approach from the tail!</a:t>
            </a:r>
            <a:endParaRPr lang="en-US" sz="2000" kern="1200" dirty="0">
              <a:solidFill>
                <a:schemeClr val="tx1"/>
              </a:solidFill>
              <a:latin typeface="Verdana" panose="020B0604030504040204" pitchFamily="34" charset="0"/>
              <a:ea typeface="Verdana" panose="020B0604030504040204" pitchFamily="34" charset="0"/>
            </a:endParaRPr>
          </a:p>
        </p:txBody>
      </p:sp>
      <p:sp>
        <p:nvSpPr>
          <p:cNvPr id="198" name="Rectangle 19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5" name="Picture 4" descr="Picture 4"/>
          <p:cNvPicPr>
            <a:picLocks/>
          </p:cNvPicPr>
          <p:nvPr/>
        </p:nvPicPr>
        <p:blipFill>
          <a:blip r:embed="rId3"/>
          <a:stretch/>
        </p:blipFill>
        <p:spPr>
          <a:xfrm>
            <a:off x="5773173" y="856180"/>
            <a:ext cx="5807405" cy="5113696"/>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7" name="Rectangle 19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itle 1"/>
          <p:cNvSpPr txBox="1">
            <a:spLocks noGrp="1"/>
          </p:cNvSpPr>
          <p:nvPr>
            <p:ph type="title"/>
          </p:nvPr>
        </p:nvSpPr>
        <p:spPr>
          <a:xfrm>
            <a:off x="589560" y="641131"/>
            <a:ext cx="4560584" cy="1343117"/>
          </a:xfrm>
          <a:prstGeom prst="rect">
            <a:avLst/>
          </a:prstGeom>
        </p:spPr>
        <p:txBody>
          <a:bodyPr vert="horz" lIns="91440" tIns="45720" rIns="91440" bIns="45720" rtlCol="0" anchor="ctr">
            <a:noAutofit/>
          </a:bodyPr>
          <a:lstStyle/>
          <a:p>
            <a:pPr>
              <a:spcBef>
                <a:spcPct val="0"/>
              </a:spcBef>
              <a:defRPr sz="4224">
                <a:solidFill>
                  <a:srgbClr val="004182"/>
                </a:solidFill>
              </a:defRPr>
            </a:pPr>
            <a:r>
              <a:rPr lang="en-US" kern="1200" dirty="0">
                <a:solidFill>
                  <a:schemeClr val="tx1"/>
                </a:solidFill>
                <a:latin typeface="+mj-lt"/>
                <a:ea typeface="+mj-ea"/>
                <a:cs typeface="+mj-cs"/>
              </a:rPr>
              <a:t>APPROACHING THE AIRCRAFT</a:t>
            </a:r>
          </a:p>
        </p:txBody>
      </p:sp>
      <p:grpSp>
        <p:nvGrpSpPr>
          <p:cNvPr id="199" name="Group 19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0" name="Rectangle 19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 name="Rectangle 20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 Placeholder 3"/>
          <p:cNvSpPr txBox="1">
            <a:spLocks noGrp="1"/>
          </p:cNvSpPr>
          <p:nvPr>
            <p:ph type="body" sz="half" idx="1"/>
          </p:nvPr>
        </p:nvSpPr>
        <p:spPr>
          <a:xfrm>
            <a:off x="589560" y="2215597"/>
            <a:ext cx="4676122" cy="4132833"/>
          </a:xfrm>
          <a:prstGeom prst="rect">
            <a:avLst/>
          </a:prstGeom>
        </p:spPr>
        <p:txBody>
          <a:bodyPr vert="horz" lIns="91440" tIns="45720" rIns="91440" bIns="45720" rtlCol="0" anchor="ctr">
            <a:noAutofit/>
          </a:bodyPr>
          <a:lstStyle/>
          <a:p>
            <a:pPr marL="57150" indent="0">
              <a:buNone/>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If you must approach the aircraft, follow the steps below:</a:t>
            </a:r>
          </a:p>
          <a:p>
            <a:pPr marL="742950" lvl="1" indent="-228600">
              <a:buFont typeface="Arial" panose="020B0604020202020204" pitchFamily="34" charset="0"/>
              <a:buChar char="•"/>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First obtain permission from the flight crew.</a:t>
            </a:r>
          </a:p>
          <a:p>
            <a:pPr marL="742950" lvl="1" indent="-228600">
              <a:buFont typeface="Arial" panose="020B0604020202020204" pitchFamily="34" charset="0"/>
              <a:buChar char="•"/>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Confirm the pilot is aware of your approach.</a:t>
            </a:r>
          </a:p>
          <a:p>
            <a:pPr marL="742950" lvl="1" indent="-228600">
              <a:buFont typeface="Arial" panose="020B0604020202020204" pitchFamily="34" charset="0"/>
              <a:buChar char="•"/>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Wait to approach until the pilot indicates it is safe to do so (make eye contact with the pilot and wait for approval, i.e. thumbs up).</a:t>
            </a:r>
          </a:p>
        </p:txBody>
      </p:sp>
      <p:sp>
        <p:nvSpPr>
          <p:cNvPr id="205" name="Rectangle 20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IMG_1622.JPG" descr="IMG_1622.JPG"/>
          <p:cNvPicPr>
            <a:picLocks/>
          </p:cNvPicPr>
          <p:nvPr/>
        </p:nvPicPr>
        <p:blipFill>
          <a:blip r:embed="rId3" cstate="email">
            <a:extLst>
              <a:ext uri="{28A0092B-C50C-407E-A947-70E740481C1C}">
                <a14:useLocalDpi xmlns:a14="http://schemas.microsoft.com/office/drawing/2010/main"/>
              </a:ext>
            </a:extLst>
          </a:blip>
          <a:srcRect/>
          <a:stretch/>
        </p:blipFill>
        <p:spPr>
          <a:xfrm>
            <a:off x="5977788" y="799352"/>
            <a:ext cx="5425410" cy="5259296"/>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7" name="Rectangle 19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itle 1"/>
          <p:cNvSpPr txBox="1">
            <a:spLocks noGrp="1"/>
          </p:cNvSpPr>
          <p:nvPr>
            <p:ph type="title"/>
          </p:nvPr>
        </p:nvSpPr>
        <p:spPr>
          <a:xfrm>
            <a:off x="560069" y="547910"/>
            <a:ext cx="4590076" cy="1357386"/>
          </a:xfrm>
          <a:prstGeom prst="rect">
            <a:avLst/>
          </a:prstGeom>
        </p:spPr>
        <p:txBody>
          <a:bodyPr vert="horz" lIns="91440" tIns="45720" rIns="91440" bIns="45720" rtlCol="0" anchor="ctr">
            <a:noAutofit/>
          </a:bodyPr>
          <a:lstStyle/>
          <a:p>
            <a:pPr>
              <a:spcBef>
                <a:spcPct val="0"/>
              </a:spcBef>
              <a:defRPr sz="4224">
                <a:solidFill>
                  <a:srgbClr val="004182"/>
                </a:solidFill>
              </a:defRPr>
            </a:pPr>
            <a:r>
              <a:rPr lang="en-US" kern="1200" dirty="0">
                <a:solidFill>
                  <a:schemeClr val="tx1"/>
                </a:solidFill>
                <a:latin typeface="+mj-lt"/>
                <a:ea typeface="+mj-ea"/>
                <a:cs typeface="+mj-cs"/>
              </a:rPr>
              <a:t>SITUATIONAL 	  AWARENESS</a:t>
            </a:r>
          </a:p>
        </p:txBody>
      </p:sp>
      <p:grpSp>
        <p:nvGrpSpPr>
          <p:cNvPr id="199" name="Group 19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0" name="Rectangle 19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 name="Rectangle 20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 Placeholder 3"/>
          <p:cNvSpPr txBox="1">
            <a:spLocks noGrp="1"/>
          </p:cNvSpPr>
          <p:nvPr>
            <p:ph type="body" sz="half" idx="1"/>
          </p:nvPr>
        </p:nvSpPr>
        <p:spPr>
          <a:xfrm>
            <a:off x="593290" y="2134209"/>
            <a:ext cx="4717011" cy="3951951"/>
          </a:xfrm>
          <a:prstGeom prst="rect">
            <a:avLst/>
          </a:prstGeom>
        </p:spPr>
        <p:txBody>
          <a:bodyPr vert="horz" lIns="91440" tIns="45720" rIns="91440" bIns="45720" rtlCol="0" anchor="ctr">
            <a:normAutofit/>
          </a:bodyPr>
          <a:lstStyle/>
          <a:p>
            <a:pPr marL="57150" indent="0">
              <a:buNone/>
              <a:defRPr sz="2400">
                <a:solidFill>
                  <a:srgbClr val="00366C"/>
                </a:solidFill>
              </a:defRPr>
            </a:pPr>
            <a:r>
              <a:rPr lang="en-US" sz="2000" b="1" kern="1200" dirty="0">
                <a:solidFill>
                  <a:schemeClr val="tx1"/>
                </a:solidFill>
                <a:latin typeface="Verdana" panose="020B0604030504040204" pitchFamily="34" charset="0"/>
                <a:ea typeface="Verdana" panose="020B0604030504040204" pitchFamily="34" charset="0"/>
              </a:rPr>
              <a:t>Look first!</a:t>
            </a:r>
          </a:p>
          <a:p>
            <a:pPr marL="742950" lvl="1" indent="-228600">
              <a:buFont typeface="Arial" panose="020B0604020202020204" pitchFamily="34" charset="0"/>
              <a:buChar char="•"/>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Think through </a:t>
            </a:r>
            <a:r>
              <a:rPr lang="en-US" sz="2000" b="1" kern="1200" dirty="0">
                <a:solidFill>
                  <a:schemeClr val="tx1"/>
                </a:solidFill>
                <a:latin typeface="Verdana" panose="020B0604030504040204" pitchFamily="34" charset="0"/>
                <a:ea typeface="Verdana" panose="020B0604030504040204" pitchFamily="34" charset="0"/>
              </a:rPr>
              <a:t>what</a:t>
            </a:r>
            <a:r>
              <a:rPr lang="en-US" sz="2000" kern="1200" dirty="0">
                <a:solidFill>
                  <a:schemeClr val="tx1"/>
                </a:solidFill>
                <a:latin typeface="Verdana" panose="020B0604030504040204" pitchFamily="34" charset="0"/>
                <a:ea typeface="Verdana" panose="020B0604030504040204" pitchFamily="34" charset="0"/>
              </a:rPr>
              <a:t> you are about to do.</a:t>
            </a:r>
          </a:p>
          <a:p>
            <a:pPr marL="742950" lvl="1" indent="-228600">
              <a:buFont typeface="Arial" panose="020B0604020202020204" pitchFamily="34" charset="0"/>
              <a:buChar char="•"/>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Think through </a:t>
            </a:r>
            <a:r>
              <a:rPr lang="en-US" sz="2000" b="1" kern="1200" dirty="0">
                <a:solidFill>
                  <a:schemeClr val="tx1"/>
                </a:solidFill>
                <a:latin typeface="Verdana" panose="020B0604030504040204" pitchFamily="34" charset="0"/>
                <a:ea typeface="Verdana" panose="020B0604030504040204" pitchFamily="34" charset="0"/>
              </a:rPr>
              <a:t>where</a:t>
            </a:r>
            <a:r>
              <a:rPr lang="en-US" sz="2000" kern="1200" dirty="0">
                <a:solidFill>
                  <a:schemeClr val="tx1"/>
                </a:solidFill>
                <a:latin typeface="Verdana" panose="020B0604030504040204" pitchFamily="34" charset="0"/>
                <a:ea typeface="Verdana" panose="020B0604030504040204" pitchFamily="34" charset="0"/>
              </a:rPr>
              <a:t> you are about to go.</a:t>
            </a:r>
          </a:p>
          <a:p>
            <a:pPr marL="742950" lvl="1" indent="-228600">
              <a:buFont typeface="Arial" panose="020B0604020202020204" pitchFamily="34" charset="0"/>
              <a:buChar char="•"/>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Move slowly and intentionally.</a:t>
            </a:r>
          </a:p>
          <a:p>
            <a:pPr marL="742950" lvl="1" indent="-228600">
              <a:buFont typeface="Arial" panose="020B0604020202020204" pitchFamily="34" charset="0"/>
              <a:buChar char="•"/>
              <a:defRPr sz="24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Always be aware of what the aircraft is doing and is about to do.</a:t>
            </a:r>
          </a:p>
        </p:txBody>
      </p:sp>
      <p:sp>
        <p:nvSpPr>
          <p:cNvPr id="205" name="Rectangle 20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326002-6047-EDAD-732D-DE077CA89096}"/>
              </a:ext>
            </a:extLst>
          </p:cNvPr>
          <p:cNvPicPr>
            <a:picLocks noChangeAspect="1"/>
          </p:cNvPicPr>
          <p:nvPr/>
        </p:nvPicPr>
        <p:blipFill>
          <a:blip r:embed="rId3"/>
          <a:stretch>
            <a:fillRect/>
          </a:stretch>
        </p:blipFill>
        <p:spPr>
          <a:xfrm>
            <a:off x="5435471" y="1204670"/>
            <a:ext cx="6009365" cy="4881490"/>
          </a:xfrm>
          <a:prstGeom prst="rect">
            <a:avLst/>
          </a:prstGeom>
        </p:spPr>
      </p:pic>
    </p:spTree>
    <p:extLst>
      <p:ext uri="{BB962C8B-B14F-4D97-AF65-F5344CB8AC3E}">
        <p14:creationId xmlns:p14="http://schemas.microsoft.com/office/powerpoint/2010/main" val="285642502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2" name="Rectangle 1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Rectangle 1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itle 1"/>
          <p:cNvSpPr txBox="1">
            <a:spLocks noGrp="1"/>
          </p:cNvSpPr>
          <p:nvPr>
            <p:ph type="title"/>
          </p:nvPr>
        </p:nvSpPr>
        <p:spPr>
          <a:xfrm>
            <a:off x="1043631" y="809898"/>
            <a:ext cx="9942716"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INTRODUCTION</a:t>
            </a:r>
          </a:p>
        </p:txBody>
      </p:sp>
      <p:sp>
        <p:nvSpPr>
          <p:cNvPr id="98" name="Content Placeholder 2"/>
          <p:cNvSpPr txBox="1">
            <a:spLocks noGrp="1"/>
          </p:cNvSpPr>
          <p:nvPr>
            <p:ph type="body" idx="1"/>
          </p:nvPr>
        </p:nvSpPr>
        <p:spPr>
          <a:xfrm>
            <a:off x="1043631" y="3017522"/>
            <a:ext cx="10310169" cy="3124658"/>
          </a:xfrm>
          <a:prstGeom prst="rect">
            <a:avLst/>
          </a:prstGeom>
        </p:spPr>
        <p:txBody>
          <a:bodyPr vert="horz" lIns="91440" tIns="45720" rIns="91440" bIns="45720" rtlCol="0" anchor="ctr">
            <a:normAutofit/>
          </a:bodyPr>
          <a:lstStyle/>
          <a:p>
            <a:pPr marL="0" indent="0">
              <a:buSzTx/>
              <a:buNone/>
              <a:defRPr>
                <a:solidFill>
                  <a:schemeClr val="accent1">
                    <a:satOff val="-3547"/>
                    <a:lumOff val="-10352"/>
                  </a:schemeClr>
                </a:solidFill>
              </a:defRPr>
            </a:pPr>
            <a:r>
              <a:rPr lang="en-US" sz="2400" kern="1200" dirty="0">
                <a:solidFill>
                  <a:schemeClr val="tx1"/>
                </a:solidFill>
                <a:latin typeface="Verdana" panose="020B0604030504040204" pitchFamily="34" charset="0"/>
                <a:ea typeface="Verdana" panose="020B0604030504040204" pitchFamily="34" charset="0"/>
              </a:rPr>
              <a:t>The GETAC Air Medical Committee is responsible for affecting and supporting </a:t>
            </a:r>
            <a:r>
              <a:rPr lang="en-US" sz="2400" b="1" kern="1200" dirty="0">
                <a:solidFill>
                  <a:schemeClr val="tx1"/>
                </a:solidFill>
                <a:latin typeface="Verdana" panose="020B0604030504040204" pitchFamily="34" charset="0"/>
                <a:ea typeface="Verdana" panose="020B0604030504040204" pitchFamily="34" charset="0"/>
              </a:rPr>
              <a:t>safe</a:t>
            </a:r>
            <a:r>
              <a:rPr lang="en-US" sz="2400" kern="1200" dirty="0">
                <a:solidFill>
                  <a:schemeClr val="tx1"/>
                </a:solidFill>
                <a:latin typeface="Verdana" panose="020B0604030504040204" pitchFamily="34" charset="0"/>
                <a:ea typeface="Verdana" panose="020B0604030504040204" pitchFamily="34" charset="0"/>
              </a:rPr>
              <a:t> air medical operations and high-quality clinical care provided by air medical transport services in Texas. </a:t>
            </a:r>
          </a:p>
          <a:p>
            <a:pPr marL="0" indent="0">
              <a:buSzTx/>
              <a:buNone/>
              <a:defRPr>
                <a:solidFill>
                  <a:schemeClr val="accent1">
                    <a:satOff val="-3547"/>
                    <a:lumOff val="-10352"/>
                  </a:schemeClr>
                </a:solidFill>
              </a:defRPr>
            </a:pPr>
            <a:r>
              <a:rPr lang="en-US" sz="2400" kern="1200" dirty="0">
                <a:solidFill>
                  <a:schemeClr val="tx1"/>
                </a:solidFill>
                <a:latin typeface="Verdana" panose="020B0604030504040204" pitchFamily="34" charset="0"/>
                <a:ea typeface="Verdana" panose="020B0604030504040204" pitchFamily="34" charset="0"/>
              </a:rPr>
              <a:t>This committee provides guidance in the development and review of hospital and pre-hospital assessment tools, regional plans, treatment guidelines, and the committee SOP. </a:t>
            </a:r>
          </a:p>
        </p:txBody>
      </p:sp>
      <p:cxnSp>
        <p:nvCxnSpPr>
          <p:cNvPr id="128" name="Straight Connector 1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9"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2</a:t>
            </a:fld>
            <a:endParaRPr lang="en-US" kern="1200">
              <a:solidFill>
                <a:schemeClr val="tx1">
                  <a:tint val="75000"/>
                </a:schemeClr>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 name="Rectangle 214">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17" name="Group 21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18" name="Rectangle 21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19" name="Straight Connector 218">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21" name="Rectangle 220">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Rectangle 22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Title 1"/>
          <p:cNvSpPr txBox="1">
            <a:spLocks noGrp="1"/>
          </p:cNvSpPr>
          <p:nvPr>
            <p:ph type="title"/>
          </p:nvPr>
        </p:nvSpPr>
        <p:spPr>
          <a:xfrm>
            <a:off x="863712" y="631132"/>
            <a:ext cx="3750233" cy="1633097"/>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LOADING/</a:t>
            </a:r>
            <a:br>
              <a:rPr lang="en-US" kern="1200" dirty="0">
                <a:solidFill>
                  <a:schemeClr val="tx1"/>
                </a:solidFill>
                <a:latin typeface="+mj-lt"/>
                <a:ea typeface="+mj-ea"/>
                <a:cs typeface="+mj-cs"/>
              </a:rPr>
            </a:br>
            <a:r>
              <a:rPr lang="en-US" kern="1200" dirty="0">
                <a:solidFill>
                  <a:schemeClr val="tx1"/>
                </a:solidFill>
                <a:latin typeface="+mj-lt"/>
                <a:ea typeface="+mj-ea"/>
                <a:cs typeface="+mj-cs"/>
              </a:rPr>
              <a:t>UNLOADING</a:t>
            </a:r>
          </a:p>
        </p:txBody>
      </p:sp>
      <p:sp>
        <p:nvSpPr>
          <p:cNvPr id="198" name="Content Placeholder 2"/>
          <p:cNvSpPr txBox="1">
            <a:spLocks noGrp="1"/>
          </p:cNvSpPr>
          <p:nvPr>
            <p:ph type="body" idx="1"/>
          </p:nvPr>
        </p:nvSpPr>
        <p:spPr>
          <a:xfrm>
            <a:off x="5119172" y="746745"/>
            <a:ext cx="6325663" cy="5595100"/>
          </a:xfrm>
          <a:prstGeom prst="rect">
            <a:avLst/>
          </a:prstGeom>
        </p:spPr>
        <p:txBody>
          <a:bodyPr vert="horz" lIns="91440" tIns="45720" rIns="91440" bIns="45720" rtlCol="0" anchor="ctr">
            <a:noAutofit/>
          </a:bodyPr>
          <a:lstStyle/>
          <a:p>
            <a:pPr marL="0" indent="0">
              <a:buSzTx/>
              <a:buNone/>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Assisting the flight crew with loading/unloading a patient will always be at the discretion of the flight crew. If requested to assist, all stretcher/sled movement will be directed by flight crew.</a:t>
            </a:r>
          </a:p>
          <a:p>
            <a:pPr marL="0" indent="0">
              <a:buSzTx/>
              <a:buNone/>
              <a:defRPr>
                <a:solidFill>
                  <a:srgbClr val="00366C"/>
                </a:solidFill>
              </a:defRPr>
            </a:pPr>
            <a:r>
              <a:rPr lang="en-US" sz="2000" b="1" kern="1200" dirty="0">
                <a:solidFill>
                  <a:schemeClr val="tx1"/>
                </a:solidFill>
                <a:latin typeface="Verdana" panose="020B0604030504040204" pitchFamily="34" charset="0"/>
                <a:ea typeface="Verdana" panose="020B0604030504040204" pitchFamily="34" charset="0"/>
              </a:rPr>
              <a:t>Cold Loading/Unloading</a:t>
            </a:r>
          </a:p>
          <a:p>
            <a:pP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Loading/Unloading is done when the engine is shut off and the blades have </a:t>
            </a:r>
            <a:r>
              <a:rPr lang="en-US" sz="2000" b="1" kern="1200" dirty="0">
                <a:solidFill>
                  <a:schemeClr val="tx1"/>
                </a:solidFill>
                <a:latin typeface="Verdana" panose="020B0604030504040204" pitchFamily="34" charset="0"/>
                <a:ea typeface="Verdana" panose="020B0604030504040204" pitchFamily="34" charset="0"/>
              </a:rPr>
              <a:t>completely</a:t>
            </a:r>
            <a:r>
              <a:rPr lang="en-US" sz="2000" kern="1200" dirty="0">
                <a:solidFill>
                  <a:schemeClr val="tx1"/>
                </a:solidFill>
                <a:latin typeface="Verdana" panose="020B0604030504040204" pitchFamily="34" charset="0"/>
                <a:ea typeface="Verdana" panose="020B0604030504040204" pitchFamily="34" charset="0"/>
              </a:rPr>
              <a:t> stopped turning.</a:t>
            </a:r>
          </a:p>
          <a:p>
            <a:pP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Safer, more controlled</a:t>
            </a:r>
          </a:p>
          <a:p>
            <a:pPr marL="0" indent="0">
              <a:buSzTx/>
              <a:buNone/>
              <a:defRPr>
                <a:solidFill>
                  <a:srgbClr val="00366C"/>
                </a:solidFill>
              </a:defRPr>
            </a:pPr>
            <a:r>
              <a:rPr lang="en-US" sz="2000" b="1" kern="1200" dirty="0">
                <a:solidFill>
                  <a:schemeClr val="tx1"/>
                </a:solidFill>
                <a:latin typeface="Verdana" panose="020B0604030504040204" pitchFamily="34" charset="0"/>
                <a:ea typeface="Verdana" panose="020B0604030504040204" pitchFamily="34" charset="0"/>
              </a:rPr>
              <a:t>Hot Loading/Unloading</a:t>
            </a:r>
          </a:p>
          <a:p>
            <a:pP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Loading/Unloading is done while the aircraft is running</a:t>
            </a:r>
          </a:p>
          <a:p>
            <a:pP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More common during scene responses</a:t>
            </a:r>
          </a:p>
          <a:p>
            <a:pP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Will always be at the flight crew's discretion as there are multiple factors involved in this decision</a:t>
            </a:r>
          </a:p>
        </p:txBody>
      </p:sp>
      <p:sp>
        <p:nvSpPr>
          <p:cNvPr id="199"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ECC6CE66-B487-E518-65C4-593D2E6A6290}"/>
              </a:ext>
            </a:extLst>
          </p:cNvPr>
          <p:cNvPicPr>
            <a:picLocks noChangeAspect="1"/>
          </p:cNvPicPr>
          <p:nvPr/>
        </p:nvPicPr>
        <p:blipFill>
          <a:blip r:embed="rId2"/>
          <a:stretch>
            <a:fillRect/>
          </a:stretch>
        </p:blipFill>
        <p:spPr>
          <a:xfrm>
            <a:off x="1574612" y="4126337"/>
            <a:ext cx="3161775" cy="209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C1D7FB0-CAEC-CC61-AEC5-55EB4F63861D}"/>
              </a:ext>
            </a:extLst>
          </p:cNvPr>
          <p:cNvPicPr>
            <a:picLocks noChangeAspect="1"/>
          </p:cNvPicPr>
          <p:nvPr/>
        </p:nvPicPr>
        <p:blipFill>
          <a:blip r:embed="rId3"/>
          <a:stretch>
            <a:fillRect/>
          </a:stretch>
        </p:blipFill>
        <p:spPr>
          <a:xfrm>
            <a:off x="863711" y="2236404"/>
            <a:ext cx="3152277" cy="2087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 name="Rectangle 214">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17" name="Group 21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18" name="Rectangle 21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19" name="Straight Connector 218">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21" name="Rectangle 220">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Rectangle 22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Title 1"/>
          <p:cNvSpPr txBox="1">
            <a:spLocks noGrp="1"/>
          </p:cNvSpPr>
          <p:nvPr>
            <p:ph type="title"/>
          </p:nvPr>
        </p:nvSpPr>
        <p:spPr>
          <a:xfrm>
            <a:off x="761433" y="1304532"/>
            <a:ext cx="4209960" cy="1633097"/>
          </a:xfrm>
          <a:prstGeom prst="rect">
            <a:avLst/>
          </a:prstGeom>
        </p:spPr>
        <p:txBody>
          <a:bodyPr vert="horz" lIns="91440" tIns="45720" rIns="91440" bIns="45720" rtlCol="0" anchor="ctr">
            <a:normAutofit/>
          </a:bodyPr>
          <a:lstStyle/>
          <a:p>
            <a:pPr>
              <a:spcBef>
                <a:spcPct val="0"/>
              </a:spcBef>
            </a:pPr>
            <a:r>
              <a:rPr lang="en-US" b="1" kern="1200" dirty="0">
                <a:solidFill>
                  <a:schemeClr val="tx1"/>
                </a:solidFill>
                <a:latin typeface="+mj-lt"/>
                <a:ea typeface="+mj-ea"/>
                <a:cs typeface="+mj-cs"/>
              </a:rPr>
              <a:t>SAFETY NOTE</a:t>
            </a:r>
          </a:p>
        </p:txBody>
      </p:sp>
      <p:sp>
        <p:nvSpPr>
          <p:cNvPr id="198" name="Content Placeholder 2"/>
          <p:cNvSpPr txBox="1">
            <a:spLocks noGrp="1"/>
          </p:cNvSpPr>
          <p:nvPr>
            <p:ph type="body" idx="1"/>
          </p:nvPr>
        </p:nvSpPr>
        <p:spPr>
          <a:xfrm>
            <a:off x="5371286" y="1388446"/>
            <a:ext cx="6073549" cy="4239045"/>
          </a:xfrm>
          <a:prstGeom prst="rect">
            <a:avLst/>
          </a:prstGeom>
        </p:spPr>
        <p:txBody>
          <a:bodyPr vert="horz" lIns="91440" tIns="45720" rIns="91440" bIns="45720" rtlCol="0" anchor="ctr">
            <a:noAutofit/>
          </a:bodyPr>
          <a:lstStyle/>
          <a:p>
            <a:pPr marL="228600" marR="0" lvl="0" indent="-228600" algn="l" defTabSz="914400" rtl="0" eaLnBrk="1" fontAlgn="auto" latinLnBrk="0" hangingPunct="1">
              <a:lnSpc>
                <a:spcPct val="90000"/>
              </a:lnSpc>
              <a:spcBef>
                <a:spcPts val="1000"/>
              </a:spcBef>
              <a:spcAft>
                <a:spcPts val="0"/>
              </a:spcAft>
              <a:buClrTx/>
              <a:buSzPct val="100000"/>
              <a:buFont typeface="Arial"/>
              <a:buChar char="•"/>
              <a:tabLst/>
              <a:defRPr/>
            </a:pPr>
            <a:r>
              <a:rPr kumimoji="0" lang="en-US" sz="2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rPr>
              <a:t>Rotor droop is caused when an aircraft is shut down, but the main rotor is still slowing/spinning to a stop. In this situation, the rotor blade tips can drop dangerously close to the ground. </a:t>
            </a:r>
            <a:br>
              <a:rPr kumimoji="0" lang="en-US" sz="2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rPr>
            </a:br>
            <a:endParaRPr kumimoji="0" lang="en-US" sz="2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endParaRPr>
          </a:p>
          <a:p>
            <a:pPr marL="228600" marR="0" lvl="0" indent="-228600" algn="l" defTabSz="914400" rtl="0" eaLnBrk="1" fontAlgn="auto" latinLnBrk="0" hangingPunct="1">
              <a:lnSpc>
                <a:spcPct val="90000"/>
              </a:lnSpc>
              <a:spcBef>
                <a:spcPts val="1000"/>
              </a:spcBef>
              <a:spcAft>
                <a:spcPts val="0"/>
              </a:spcAft>
              <a:buClrTx/>
              <a:buSzPct val="100000"/>
              <a:buFont typeface="Arial"/>
              <a:buChar char="•"/>
              <a:tabLst/>
              <a:defRPr/>
            </a:pPr>
            <a:r>
              <a:rPr kumimoji="0" lang="en-US" sz="2000" b="1" i="0"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rPr>
              <a:t>NEVER</a:t>
            </a:r>
            <a:r>
              <a:rPr kumimoji="0" lang="en-US" sz="2000" b="1" i="0" u="sng"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rPr>
              <a:t> </a:t>
            </a:r>
            <a:r>
              <a:rPr kumimoji="0" lang="en-US" sz="2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rPr>
              <a:t>approach a shut-down helicopter whose main rotor is not completely stopped.  Wait until the flight crew marshals you, indicating it is safe to approach the aircraft.</a:t>
            </a:r>
            <a:endParaRPr lang="en-US" sz="2000" kern="1200" dirty="0">
              <a:solidFill>
                <a:schemeClr val="tx1"/>
              </a:solidFill>
              <a:latin typeface="Verdana" panose="020B0604030504040204" pitchFamily="34" charset="0"/>
              <a:ea typeface="Verdana" panose="020B0604030504040204" pitchFamily="34" charset="0"/>
            </a:endParaRPr>
          </a:p>
        </p:txBody>
      </p:sp>
      <p:sp>
        <p:nvSpPr>
          <p:cNvPr id="199"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DB74C725-0ECE-D353-BF48-B4ABF92B1148}"/>
              </a:ext>
            </a:extLst>
          </p:cNvPr>
          <p:cNvPicPr>
            <a:picLocks noChangeAspect="1"/>
          </p:cNvPicPr>
          <p:nvPr/>
        </p:nvPicPr>
        <p:blipFill>
          <a:blip r:embed="rId2"/>
          <a:stretch>
            <a:fillRect/>
          </a:stretch>
        </p:blipFill>
        <p:spPr>
          <a:xfrm>
            <a:off x="830296" y="2587766"/>
            <a:ext cx="4087995" cy="2665212"/>
          </a:xfrm>
          <a:prstGeom prst="rect">
            <a:avLst/>
          </a:prstGeom>
          <a:ln>
            <a:noFill/>
          </a:ln>
          <a:effectLst>
            <a:outerShdw blurRad="292100" dist="139700" dir="2700000" sx="94000" sy="94000" algn="tl" rotWithShape="0">
              <a:srgbClr val="333333">
                <a:alpha val="65000"/>
              </a:srgbClr>
            </a:outerShdw>
          </a:effectLst>
        </p:spPr>
      </p:pic>
    </p:spTree>
    <p:extLst>
      <p:ext uri="{BB962C8B-B14F-4D97-AF65-F5344CB8AC3E}">
        <p14:creationId xmlns:p14="http://schemas.microsoft.com/office/powerpoint/2010/main" val="281807602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 name="Rectangle 214">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21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18" name="Rectangle 21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21" name="Rectangle 220">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itle 1"/>
          <p:cNvSpPr txBox="1">
            <a:spLocks noGrp="1"/>
          </p:cNvSpPr>
          <p:nvPr>
            <p:ph type="title"/>
          </p:nvPr>
        </p:nvSpPr>
        <p:spPr>
          <a:xfrm>
            <a:off x="863712" y="881349"/>
            <a:ext cx="3750233" cy="1888094"/>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LOADING/</a:t>
            </a:r>
            <a:br>
              <a:rPr lang="en-US" kern="1200" dirty="0">
                <a:solidFill>
                  <a:schemeClr val="tx1"/>
                </a:solidFill>
                <a:latin typeface="+mj-lt"/>
                <a:ea typeface="+mj-ea"/>
                <a:cs typeface="+mj-cs"/>
              </a:rPr>
            </a:br>
            <a:r>
              <a:rPr lang="en-US" kern="1200" dirty="0">
                <a:solidFill>
                  <a:schemeClr val="tx1"/>
                </a:solidFill>
                <a:latin typeface="+mj-lt"/>
                <a:ea typeface="+mj-ea"/>
                <a:cs typeface="+mj-cs"/>
              </a:rPr>
              <a:t>UNLOADING</a:t>
            </a:r>
          </a:p>
        </p:txBody>
      </p:sp>
      <p:sp>
        <p:nvSpPr>
          <p:cNvPr id="198" name="Content Placeholder 2"/>
          <p:cNvSpPr txBox="1">
            <a:spLocks noGrp="1"/>
          </p:cNvSpPr>
          <p:nvPr>
            <p:ph type="body" idx="1"/>
          </p:nvPr>
        </p:nvSpPr>
        <p:spPr>
          <a:xfrm>
            <a:off x="5049279" y="631132"/>
            <a:ext cx="6395556" cy="5595100"/>
          </a:xfrm>
          <a:prstGeom prst="rect">
            <a:avLst/>
          </a:prstGeom>
        </p:spPr>
        <p:txBody>
          <a:bodyPr vert="horz" lIns="91440" tIns="45720" rIns="91440" bIns="45720" rtlCol="0" anchor="ctr">
            <a:noAutofit/>
          </a:bodyPr>
          <a:lstStyle/>
          <a:p>
            <a:pPr marL="0" indent="0">
              <a:buSzTx/>
              <a:buNone/>
              <a:defRPr>
                <a:solidFill>
                  <a:srgbClr val="00366C"/>
                </a:solidFill>
              </a:defRPr>
            </a:pPr>
            <a:r>
              <a:rPr lang="en-US" b="1" kern="1200" dirty="0">
                <a:solidFill>
                  <a:schemeClr val="tx1"/>
                </a:solidFill>
                <a:latin typeface="Verdana" panose="020B0604030504040204" pitchFamily="34" charset="0"/>
                <a:ea typeface="Verdana" panose="020B0604030504040204" pitchFamily="34" charset="0"/>
              </a:rPr>
              <a:t>Aircraft Doors and Equipment</a:t>
            </a:r>
            <a:br>
              <a:rPr lang="en-US" b="1" kern="1200" dirty="0">
                <a:solidFill>
                  <a:schemeClr val="tx1"/>
                </a:solidFill>
                <a:latin typeface="Verdana" panose="020B0604030504040204" pitchFamily="34" charset="0"/>
                <a:ea typeface="Verdana" panose="020B0604030504040204" pitchFamily="34" charset="0"/>
              </a:rPr>
            </a:br>
            <a:endParaRPr lang="en-US" b="1" kern="1200" dirty="0">
              <a:solidFill>
                <a:schemeClr val="tx1"/>
              </a:solidFill>
              <a:latin typeface="Verdana" panose="020B0604030504040204" pitchFamily="34" charset="0"/>
              <a:ea typeface="Verdana" panose="020B0604030504040204" pitchFamily="34" charset="0"/>
            </a:endParaRPr>
          </a:p>
          <a:p>
            <a:pP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Doors are light and fragile – Do not attempt to open, close, or secure the aircraft doors. Leave that to the flight crew!</a:t>
            </a:r>
          </a:p>
          <a:p>
            <a:pP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Do not rest hands on or lean against the aircraft – burns can occur from unsuspected hot surfaces (pitot tubes, cowlings, etc.).</a:t>
            </a:r>
          </a:p>
          <a:p>
            <a:pP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Antennas and sensors accidentally bumped can damage the aircraft and cause out of service time.</a:t>
            </a:r>
          </a:p>
          <a:p>
            <a:pP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Do not touch or move any aircraft support gear (land lines, chocks, </a:t>
            </a:r>
            <a:r>
              <a:rPr lang="en-US" sz="2000" kern="1200" dirty="0" err="1">
                <a:solidFill>
                  <a:schemeClr val="tx1"/>
                </a:solidFill>
                <a:latin typeface="Verdana" panose="020B0604030504040204" pitchFamily="34" charset="0"/>
                <a:ea typeface="Verdana" panose="020B0604030504040204" pitchFamily="34" charset="0"/>
              </a:rPr>
              <a:t>foxcarts</a:t>
            </a:r>
            <a:r>
              <a:rPr lang="en-US" sz="2000" kern="1200" dirty="0">
                <a:solidFill>
                  <a:schemeClr val="tx1"/>
                </a:solidFill>
                <a:latin typeface="Verdana" panose="020B0604030504040204" pitchFamily="34" charset="0"/>
                <a:ea typeface="Verdana" panose="020B0604030504040204" pitchFamily="34" charset="0"/>
              </a:rPr>
              <a:t>, etc.)</a:t>
            </a:r>
          </a:p>
        </p:txBody>
      </p:sp>
      <p:sp>
        <p:nvSpPr>
          <p:cNvPr id="199"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22</a:t>
            </a:fld>
            <a:endParaRPr lang="en-US" kern="1200">
              <a:solidFill>
                <a:schemeClr val="tx1">
                  <a:tint val="75000"/>
                </a:schemeClr>
              </a:solidFill>
            </a:endParaRPr>
          </a:p>
        </p:txBody>
      </p:sp>
      <p:pic>
        <p:nvPicPr>
          <p:cNvPr id="2050" name="Picture 2" descr="Rotor-Wing Fleet - Life Flight Network">
            <a:extLst>
              <a:ext uri="{FF2B5EF4-FFF2-40B4-BE49-F238E27FC236}">
                <a16:creationId xmlns:a16="http://schemas.microsoft.com/office/drawing/2014/main" id="{7A90CFE8-2D1B-ABBC-3D73-8983553A00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561" y="2769443"/>
            <a:ext cx="4052534" cy="2797881"/>
          </a:xfrm>
          <a:prstGeom prst="rect">
            <a:avLst/>
          </a:prstGeom>
          <a:ln>
            <a:noFill/>
          </a:ln>
          <a:effectLst>
            <a:outerShdw blurRad="292100" dist="139700" dir="2700000" sx="95000" sy="95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6313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 name="Rectangle 214">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21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18" name="Rectangle 21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21" name="Rectangle 220">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itle 1"/>
          <p:cNvSpPr txBox="1">
            <a:spLocks noGrp="1"/>
          </p:cNvSpPr>
          <p:nvPr>
            <p:ph type="title"/>
          </p:nvPr>
        </p:nvSpPr>
        <p:spPr>
          <a:xfrm>
            <a:off x="740746" y="309463"/>
            <a:ext cx="9083727" cy="1576987"/>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LOADING/UNLOADING</a:t>
            </a:r>
          </a:p>
        </p:txBody>
      </p:sp>
      <p:sp>
        <p:nvSpPr>
          <p:cNvPr id="199"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23</a:t>
            </a:fld>
            <a:endParaRPr lang="en-US" kern="1200">
              <a:solidFill>
                <a:schemeClr val="tx1">
                  <a:tint val="75000"/>
                </a:schemeClr>
              </a:solidFill>
            </a:endParaRPr>
          </a:p>
        </p:txBody>
      </p:sp>
      <p:pic>
        <p:nvPicPr>
          <p:cNvPr id="4" name="Content Placeholder 10" descr="Content Placeholder 10">
            <a:extLst>
              <a:ext uri="{FF2B5EF4-FFF2-40B4-BE49-F238E27FC236}">
                <a16:creationId xmlns:a16="http://schemas.microsoft.com/office/drawing/2014/main" id="{92C5926F-6FFD-0217-1953-DEFF8060AC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6095" y="1784810"/>
            <a:ext cx="3187701" cy="3937001"/>
          </a:xfrm>
          <a:prstGeom prst="rect">
            <a:avLst/>
          </a:prstGeom>
          <a:ln w="12700">
            <a:miter lim="400000"/>
          </a:ln>
          <a:effectLst>
            <a:outerShdw blurRad="50800" dist="38100" dir="2700000" algn="tl" rotWithShape="0">
              <a:prstClr val="black">
                <a:alpha val="40000"/>
              </a:prstClr>
            </a:outerShdw>
          </a:effectLst>
        </p:spPr>
      </p:pic>
      <p:sp>
        <p:nvSpPr>
          <p:cNvPr id="5" name="Text Placeholder 7">
            <a:extLst>
              <a:ext uri="{FF2B5EF4-FFF2-40B4-BE49-F238E27FC236}">
                <a16:creationId xmlns:a16="http://schemas.microsoft.com/office/drawing/2014/main" id="{1D387DDC-D2F7-AC86-47D1-DF3D3F3F8F58}"/>
              </a:ext>
            </a:extLst>
          </p:cNvPr>
          <p:cNvSpPr txBox="1">
            <a:spLocks/>
          </p:cNvSpPr>
          <p:nvPr/>
        </p:nvSpPr>
        <p:spPr>
          <a:xfrm>
            <a:off x="1686095" y="5764487"/>
            <a:ext cx="3187701" cy="503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marR="0" indent="-228600" algn="ctr"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366C"/>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marL="0" indent="0" hangingPunct="1">
              <a:buFont typeface="Arial"/>
              <a:buNone/>
            </a:pPr>
            <a:r>
              <a:rPr lang="en-US" sz="2000" dirty="0">
                <a:latin typeface="Verdana" panose="020B0604030504040204" pitchFamily="34" charset="0"/>
                <a:ea typeface="Verdana" panose="020B0604030504040204" pitchFamily="34" charset="0"/>
              </a:rPr>
              <a:t>Side Load</a:t>
            </a:r>
          </a:p>
        </p:txBody>
      </p:sp>
      <p:sp>
        <p:nvSpPr>
          <p:cNvPr id="6" name="Text Placeholder 9">
            <a:extLst>
              <a:ext uri="{FF2B5EF4-FFF2-40B4-BE49-F238E27FC236}">
                <a16:creationId xmlns:a16="http://schemas.microsoft.com/office/drawing/2014/main" id="{42EB324B-E951-9687-3454-95E9B2849D4D}"/>
              </a:ext>
            </a:extLst>
          </p:cNvPr>
          <p:cNvSpPr txBox="1"/>
          <p:nvPr/>
        </p:nvSpPr>
        <p:spPr>
          <a:xfrm>
            <a:off x="6984314" y="5779613"/>
            <a:ext cx="3713356" cy="4466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indent="-228600" algn="ctr">
              <a:lnSpc>
                <a:spcPct val="90000"/>
              </a:lnSpc>
              <a:spcBef>
                <a:spcPts val="1000"/>
              </a:spcBef>
              <a:buSzPct val="100000"/>
              <a:buFont typeface="Arial"/>
              <a:buChar char="•"/>
              <a:defRPr sz="2800">
                <a:solidFill>
                  <a:srgbClr val="00366C"/>
                </a:solidFill>
              </a:defRPr>
            </a:lvl1pPr>
          </a:lstStyle>
          <a:p>
            <a:pPr marL="0" indent="0">
              <a:buNone/>
            </a:pPr>
            <a:r>
              <a:rPr sz="2000" dirty="0">
                <a:latin typeface="Verdana" panose="020B0604030504040204" pitchFamily="34" charset="0"/>
                <a:ea typeface="Verdana" panose="020B0604030504040204" pitchFamily="34" charset="0"/>
              </a:rPr>
              <a:t>Rear Load</a:t>
            </a:r>
          </a:p>
        </p:txBody>
      </p:sp>
      <p:pic>
        <p:nvPicPr>
          <p:cNvPr id="7" name="Content Placeholder 5" descr="Content Placeholder 5">
            <a:extLst>
              <a:ext uri="{FF2B5EF4-FFF2-40B4-BE49-F238E27FC236}">
                <a16:creationId xmlns:a16="http://schemas.microsoft.com/office/drawing/2014/main" id="{22AC73B4-A427-C53E-6D2E-9C887EFF01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4314" y="1752533"/>
            <a:ext cx="3667126" cy="3951288"/>
          </a:xfrm>
          <a:prstGeom prst="rect">
            <a:avLst/>
          </a:prstGeom>
          <a:ln w="12700">
            <a:miter lim="4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754576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2" name="Rectangle 251">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4" name="Group 253">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55" name="Rectangle 254">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 name="Straight Connector 255">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58" name="Rectangle 257">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ontent Placeholder 2"/>
          <p:cNvSpPr txBox="1">
            <a:spLocks noGrp="1"/>
          </p:cNvSpPr>
          <p:nvPr>
            <p:ph type="body" idx="1"/>
          </p:nvPr>
        </p:nvSpPr>
        <p:spPr>
          <a:xfrm>
            <a:off x="6020066" y="2065868"/>
            <a:ext cx="5401603" cy="2743199"/>
          </a:xfrm>
          <a:prstGeom prst="rect">
            <a:avLst/>
          </a:prstGeom>
        </p:spPr>
        <p:txBody>
          <a:bodyPr vert="horz" lIns="91440" tIns="45720" rIns="91440" bIns="45720" rtlCol="0" anchor="ctr">
            <a:normAutofit/>
          </a:bodyPr>
          <a:lstStyle>
            <a:lvl1pPr marL="0" indent="0" algn="ctr">
              <a:lnSpc>
                <a:spcPct val="81000"/>
              </a:lnSpc>
              <a:buSzTx/>
              <a:buNone/>
              <a:defRPr>
                <a:solidFill>
                  <a:srgbClr val="00366C"/>
                </a:solidFill>
              </a:defRPr>
            </a:lvl1pPr>
          </a:lstStyle>
          <a:p>
            <a:pPr algn="l">
              <a:lnSpc>
                <a:spcPct val="90000"/>
              </a:lnSpc>
            </a:pPr>
            <a:r>
              <a:rPr lang="en-US" sz="2000" kern="1200" dirty="0">
                <a:solidFill>
                  <a:schemeClr val="tx1"/>
                </a:solidFill>
                <a:latin typeface="Verdana" panose="020B0604030504040204" pitchFamily="34" charset="0"/>
                <a:ea typeface="Verdana" panose="020B0604030504040204" pitchFamily="34" charset="0"/>
              </a:rPr>
              <a:t>Click to view the following videos of loading and unloading various airframes.</a:t>
            </a:r>
          </a:p>
        </p:txBody>
      </p:sp>
      <p:sp>
        <p:nvSpPr>
          <p:cNvPr id="214"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24</a:t>
            </a:fld>
            <a:endParaRPr lang="en-US" kern="1200" dirty="0">
              <a:solidFill>
                <a:schemeClr val="tx1">
                  <a:tint val="75000"/>
                </a:schemeClr>
              </a:solidFill>
            </a:endParaRPr>
          </a:p>
        </p:txBody>
      </p:sp>
      <p:sp>
        <p:nvSpPr>
          <p:cNvPr id="7" name="Title 6">
            <a:extLst>
              <a:ext uri="{FF2B5EF4-FFF2-40B4-BE49-F238E27FC236}">
                <a16:creationId xmlns:a16="http://schemas.microsoft.com/office/drawing/2014/main" id="{378932A7-753A-A2B5-D3D1-11A194DB1479}"/>
              </a:ext>
            </a:extLst>
          </p:cNvPr>
          <p:cNvSpPr>
            <a:spLocks noGrp="1"/>
          </p:cNvSpPr>
          <p:nvPr>
            <p:ph type="title"/>
          </p:nvPr>
        </p:nvSpPr>
        <p:spPr/>
        <p:txBody>
          <a:bodyPr/>
          <a:lstStyle/>
          <a:p>
            <a:r>
              <a:rPr lang="en-US" kern="1200" dirty="0">
                <a:solidFill>
                  <a:schemeClr val="tx1"/>
                </a:solidFill>
                <a:latin typeface="+mj-lt"/>
                <a:ea typeface="+mj-ea"/>
                <a:cs typeface="+mj-cs"/>
              </a:rPr>
              <a:t>LOADING/UNLOADING</a:t>
            </a:r>
            <a:endParaRPr lang="en-US" dirty="0"/>
          </a:p>
        </p:txBody>
      </p:sp>
      <p:sp>
        <p:nvSpPr>
          <p:cNvPr id="5" name="TextBox 4">
            <a:extLst>
              <a:ext uri="{FF2B5EF4-FFF2-40B4-BE49-F238E27FC236}">
                <a16:creationId xmlns:a16="http://schemas.microsoft.com/office/drawing/2014/main" id="{1FFF3F9B-26DB-BA31-AF9D-88C76544C0F0}"/>
              </a:ext>
            </a:extLst>
          </p:cNvPr>
          <p:cNvSpPr txBox="1"/>
          <p:nvPr/>
        </p:nvSpPr>
        <p:spPr>
          <a:xfrm>
            <a:off x="988004" y="5174518"/>
            <a:ext cx="401889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rgbClr val="000000"/>
                </a:solidFill>
                <a:effectLst/>
                <a:latin typeface="Calibri" panose="020F0502020204030204" pitchFamily="34" charset="0"/>
                <a:ea typeface="Verdana" panose="020B0604030504040204" pitchFamily="34" charset="0"/>
              </a:rPr>
              <a:t>Loading - Bell 407</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Online Media 2" title="Bell 407 - loading">
            <a:hlinkClick r:id="" action="ppaction://media"/>
            <a:extLst>
              <a:ext uri="{FF2B5EF4-FFF2-40B4-BE49-F238E27FC236}">
                <a16:creationId xmlns:a16="http://schemas.microsoft.com/office/drawing/2014/main" id="{CFB9EFDC-9A1D-C3A0-4213-BE1422BFBF9D}"/>
              </a:ext>
            </a:extLst>
          </p:cNvPr>
          <p:cNvPicPr>
            <a:picLocks noRot="1" noChangeAspect="1"/>
          </p:cNvPicPr>
          <p:nvPr>
            <a:videoFile r:link="rId1"/>
          </p:nvPr>
        </p:nvPicPr>
        <p:blipFill>
          <a:blip r:embed="rId3"/>
          <a:stretch>
            <a:fillRect/>
          </a:stretch>
        </p:blipFill>
        <p:spPr>
          <a:xfrm>
            <a:off x="875674" y="2055813"/>
            <a:ext cx="4855221" cy="2743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2" name="Rectangle 251">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4" name="Group 253">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55" name="Rectangle 254">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 name="Straight Connector 255">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58" name="Rectangle 257">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25</a:t>
            </a:fld>
            <a:endParaRPr lang="en-US" kern="1200" dirty="0">
              <a:solidFill>
                <a:schemeClr val="tx1">
                  <a:tint val="75000"/>
                </a:schemeClr>
              </a:solidFill>
            </a:endParaRPr>
          </a:p>
        </p:txBody>
      </p:sp>
      <p:sp>
        <p:nvSpPr>
          <p:cNvPr id="7" name="Title 6">
            <a:extLst>
              <a:ext uri="{FF2B5EF4-FFF2-40B4-BE49-F238E27FC236}">
                <a16:creationId xmlns:a16="http://schemas.microsoft.com/office/drawing/2014/main" id="{378932A7-753A-A2B5-D3D1-11A194DB1479}"/>
              </a:ext>
            </a:extLst>
          </p:cNvPr>
          <p:cNvSpPr>
            <a:spLocks noGrp="1"/>
          </p:cNvSpPr>
          <p:nvPr>
            <p:ph type="title"/>
          </p:nvPr>
        </p:nvSpPr>
        <p:spPr/>
        <p:txBody>
          <a:bodyPr/>
          <a:lstStyle/>
          <a:p>
            <a:r>
              <a:rPr lang="en-US" kern="1200" dirty="0">
                <a:solidFill>
                  <a:schemeClr val="tx1"/>
                </a:solidFill>
                <a:latin typeface="+mj-lt"/>
                <a:ea typeface="+mj-ea"/>
                <a:cs typeface="+mj-cs"/>
              </a:rPr>
              <a:t>LOADING/UNLOADING</a:t>
            </a:r>
            <a:endParaRPr lang="en-US" dirty="0"/>
          </a:p>
        </p:txBody>
      </p:sp>
      <p:pic>
        <p:nvPicPr>
          <p:cNvPr id="4" name="Online Media 3" title="Bell 429 - loading">
            <a:hlinkClick r:id="" action="ppaction://media"/>
            <a:extLst>
              <a:ext uri="{FF2B5EF4-FFF2-40B4-BE49-F238E27FC236}">
                <a16:creationId xmlns:a16="http://schemas.microsoft.com/office/drawing/2014/main" id="{D9C65E6B-3BDC-CF3C-04E3-2D4472AEBE46}"/>
              </a:ext>
            </a:extLst>
          </p:cNvPr>
          <p:cNvPicPr>
            <a:picLocks noRot="1" noChangeAspect="1"/>
          </p:cNvPicPr>
          <p:nvPr>
            <a:videoFile r:link="rId1"/>
          </p:nvPr>
        </p:nvPicPr>
        <p:blipFill>
          <a:blip r:embed="rId4"/>
          <a:stretch>
            <a:fillRect/>
          </a:stretch>
        </p:blipFill>
        <p:spPr>
          <a:xfrm>
            <a:off x="828794" y="2074206"/>
            <a:ext cx="4855221" cy="2743200"/>
          </a:xfrm>
          <a:prstGeom prst="rect">
            <a:avLst/>
          </a:prstGeom>
        </p:spPr>
      </p:pic>
      <p:pic>
        <p:nvPicPr>
          <p:cNvPr id="5" name="Online Media 4" title="Bell 429  - unload">
            <a:hlinkClick r:id="" action="ppaction://media"/>
            <a:extLst>
              <a:ext uri="{FF2B5EF4-FFF2-40B4-BE49-F238E27FC236}">
                <a16:creationId xmlns:a16="http://schemas.microsoft.com/office/drawing/2014/main" id="{17971215-D9CA-DA3B-506D-C576B4F442C3}"/>
              </a:ext>
            </a:extLst>
          </p:cNvPr>
          <p:cNvPicPr>
            <a:picLocks noRot="1" noChangeAspect="1"/>
          </p:cNvPicPr>
          <p:nvPr>
            <a:videoFile r:link="rId2"/>
          </p:nvPr>
        </p:nvPicPr>
        <p:blipFill>
          <a:blip r:embed="rId5"/>
          <a:stretch>
            <a:fillRect/>
          </a:stretch>
        </p:blipFill>
        <p:spPr>
          <a:xfrm>
            <a:off x="6263543" y="2055813"/>
            <a:ext cx="4855221" cy="2743200"/>
          </a:xfrm>
          <a:prstGeom prst="rect">
            <a:avLst/>
          </a:prstGeom>
        </p:spPr>
      </p:pic>
      <p:sp>
        <p:nvSpPr>
          <p:cNvPr id="8" name="TextBox 7">
            <a:extLst>
              <a:ext uri="{FF2B5EF4-FFF2-40B4-BE49-F238E27FC236}">
                <a16:creationId xmlns:a16="http://schemas.microsoft.com/office/drawing/2014/main" id="{9868BEF3-9609-0956-258C-0AEA9B303DB5}"/>
              </a:ext>
            </a:extLst>
          </p:cNvPr>
          <p:cNvSpPr txBox="1"/>
          <p:nvPr/>
        </p:nvSpPr>
        <p:spPr>
          <a:xfrm>
            <a:off x="988004" y="5174518"/>
            <a:ext cx="401889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rgbClr val="000000"/>
                </a:solidFill>
                <a:effectLst/>
                <a:latin typeface="Calibri" panose="020F0502020204030204" pitchFamily="34" charset="0"/>
                <a:ea typeface="Verdana" panose="020B0604030504040204" pitchFamily="34" charset="0"/>
              </a:rPr>
              <a:t>Loading - Bell 429</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p:txBody>
      </p:sp>
      <p:sp>
        <p:nvSpPr>
          <p:cNvPr id="9" name="TextBox 8">
            <a:extLst>
              <a:ext uri="{FF2B5EF4-FFF2-40B4-BE49-F238E27FC236}">
                <a16:creationId xmlns:a16="http://schemas.microsoft.com/office/drawing/2014/main" id="{7DBAA909-55D2-C2EB-47E7-240863254C0C}"/>
              </a:ext>
            </a:extLst>
          </p:cNvPr>
          <p:cNvSpPr txBox="1"/>
          <p:nvPr/>
        </p:nvSpPr>
        <p:spPr>
          <a:xfrm>
            <a:off x="6263543" y="5174518"/>
            <a:ext cx="401889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rgbClr val="000000"/>
                </a:solidFill>
                <a:effectLst/>
                <a:latin typeface="Calibri" panose="020F0502020204030204" pitchFamily="34" charset="0"/>
                <a:ea typeface="Verdana" panose="020B0604030504040204" pitchFamily="34" charset="0"/>
              </a:rPr>
              <a:t>Unloading - Bell 429</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8109669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2" name="Rectangle 251">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4" name="Group 253">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55" name="Rectangle 254">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 name="Straight Connector 255">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58" name="Rectangle 257">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26</a:t>
            </a:fld>
            <a:endParaRPr lang="en-US" kern="1200" dirty="0">
              <a:solidFill>
                <a:schemeClr val="tx1">
                  <a:tint val="75000"/>
                </a:schemeClr>
              </a:solidFill>
            </a:endParaRPr>
          </a:p>
        </p:txBody>
      </p:sp>
      <p:sp>
        <p:nvSpPr>
          <p:cNvPr id="7" name="Title 6">
            <a:extLst>
              <a:ext uri="{FF2B5EF4-FFF2-40B4-BE49-F238E27FC236}">
                <a16:creationId xmlns:a16="http://schemas.microsoft.com/office/drawing/2014/main" id="{378932A7-753A-A2B5-D3D1-11A194DB1479}"/>
              </a:ext>
            </a:extLst>
          </p:cNvPr>
          <p:cNvSpPr>
            <a:spLocks noGrp="1"/>
          </p:cNvSpPr>
          <p:nvPr>
            <p:ph type="title"/>
          </p:nvPr>
        </p:nvSpPr>
        <p:spPr/>
        <p:txBody>
          <a:bodyPr/>
          <a:lstStyle/>
          <a:p>
            <a:r>
              <a:rPr lang="en-US" kern="1200" dirty="0">
                <a:solidFill>
                  <a:schemeClr val="tx1"/>
                </a:solidFill>
                <a:latin typeface="+mj-lt"/>
                <a:ea typeface="+mj-ea"/>
                <a:cs typeface="+mj-cs"/>
              </a:rPr>
              <a:t>LOADING/UNLOADING</a:t>
            </a:r>
            <a:endParaRPr lang="en-US" dirty="0"/>
          </a:p>
        </p:txBody>
      </p:sp>
      <p:sp>
        <p:nvSpPr>
          <p:cNvPr id="4" name="TextBox 3">
            <a:extLst>
              <a:ext uri="{FF2B5EF4-FFF2-40B4-BE49-F238E27FC236}">
                <a16:creationId xmlns:a16="http://schemas.microsoft.com/office/drawing/2014/main" id="{7181EE0B-4A48-3B28-2E50-6B821A62E3CB}"/>
              </a:ext>
            </a:extLst>
          </p:cNvPr>
          <p:cNvSpPr txBox="1"/>
          <p:nvPr/>
        </p:nvSpPr>
        <p:spPr>
          <a:xfrm>
            <a:off x="988004" y="5174518"/>
            <a:ext cx="401889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rgbClr val="000000"/>
                </a:solidFill>
                <a:effectLst/>
                <a:latin typeface="Calibri" panose="020F0502020204030204" pitchFamily="34" charset="0"/>
                <a:ea typeface="Verdana" panose="020B0604030504040204" pitchFamily="34" charset="0"/>
              </a:rPr>
              <a:t>Loading - EC 145 </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p:txBody>
      </p:sp>
      <p:sp>
        <p:nvSpPr>
          <p:cNvPr id="5" name="TextBox 4">
            <a:extLst>
              <a:ext uri="{FF2B5EF4-FFF2-40B4-BE49-F238E27FC236}">
                <a16:creationId xmlns:a16="http://schemas.microsoft.com/office/drawing/2014/main" id="{C7BA7659-26DD-C155-DE9A-51D52A10A0CB}"/>
              </a:ext>
            </a:extLst>
          </p:cNvPr>
          <p:cNvSpPr txBox="1"/>
          <p:nvPr/>
        </p:nvSpPr>
        <p:spPr>
          <a:xfrm>
            <a:off x="6426165" y="5130860"/>
            <a:ext cx="401889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rgbClr val="000000"/>
                </a:solidFill>
                <a:effectLst/>
                <a:latin typeface="Calibri" panose="020F0502020204030204" pitchFamily="34" charset="0"/>
                <a:ea typeface="Verdana" panose="020B0604030504040204" pitchFamily="34" charset="0"/>
              </a:rPr>
              <a:t>Unloading - EC 145 </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p:txBody>
      </p:sp>
      <p:pic>
        <p:nvPicPr>
          <p:cNvPr id="6" name="Online Media 5" title="EC 145 - loading">
            <a:hlinkClick r:id="" action="ppaction://media"/>
            <a:extLst>
              <a:ext uri="{FF2B5EF4-FFF2-40B4-BE49-F238E27FC236}">
                <a16:creationId xmlns:a16="http://schemas.microsoft.com/office/drawing/2014/main" id="{8B919150-147A-95B5-6F01-510E4644FAFD}"/>
              </a:ext>
            </a:extLst>
          </p:cNvPr>
          <p:cNvPicPr>
            <a:picLocks noRot="1" noChangeAspect="1"/>
          </p:cNvPicPr>
          <p:nvPr>
            <a:videoFile r:link="rId1"/>
          </p:nvPr>
        </p:nvPicPr>
        <p:blipFill>
          <a:blip r:embed="rId4"/>
          <a:stretch>
            <a:fillRect/>
          </a:stretch>
        </p:blipFill>
        <p:spPr>
          <a:xfrm>
            <a:off x="913703" y="2055813"/>
            <a:ext cx="4855221" cy="2743200"/>
          </a:xfrm>
          <a:prstGeom prst="rect">
            <a:avLst/>
          </a:prstGeom>
        </p:spPr>
      </p:pic>
      <p:pic>
        <p:nvPicPr>
          <p:cNvPr id="8" name="Online Media 7" title="EC 145 unload">
            <a:hlinkClick r:id="" action="ppaction://media"/>
            <a:extLst>
              <a:ext uri="{FF2B5EF4-FFF2-40B4-BE49-F238E27FC236}">
                <a16:creationId xmlns:a16="http://schemas.microsoft.com/office/drawing/2014/main" id="{81AB4F41-1E3B-B64D-B476-04EF6E447430}"/>
              </a:ext>
            </a:extLst>
          </p:cNvPr>
          <p:cNvPicPr>
            <a:picLocks noRot="1" noChangeAspect="1"/>
          </p:cNvPicPr>
          <p:nvPr>
            <a:videoFile r:link="rId2"/>
          </p:nvPr>
        </p:nvPicPr>
        <p:blipFill>
          <a:blip r:embed="rId5"/>
          <a:stretch>
            <a:fillRect/>
          </a:stretch>
        </p:blipFill>
        <p:spPr>
          <a:xfrm>
            <a:off x="6422833" y="2055813"/>
            <a:ext cx="4855464" cy="2743337"/>
          </a:xfrm>
          <a:prstGeom prst="rect">
            <a:avLst/>
          </a:prstGeom>
        </p:spPr>
      </p:pic>
    </p:spTree>
    <p:extLst>
      <p:ext uri="{BB962C8B-B14F-4D97-AF65-F5344CB8AC3E}">
        <p14:creationId xmlns:p14="http://schemas.microsoft.com/office/powerpoint/2010/main" val="33793505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4" name="Rectangle 223">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7" name="Rectangle 22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Rectangle 23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itle 1"/>
          <p:cNvSpPr txBox="1">
            <a:spLocks noGrp="1"/>
          </p:cNvSpPr>
          <p:nvPr>
            <p:ph type="title"/>
          </p:nvPr>
        </p:nvSpPr>
        <p:spPr>
          <a:xfrm>
            <a:off x="1043631" y="809898"/>
            <a:ext cx="9942716"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AIRCRAFT DEPARTURE</a:t>
            </a:r>
          </a:p>
        </p:txBody>
      </p:sp>
      <p:sp>
        <p:nvSpPr>
          <p:cNvPr id="218" name="Content Placeholder 2"/>
          <p:cNvSpPr txBox="1">
            <a:spLocks noGrp="1"/>
          </p:cNvSpPr>
          <p:nvPr>
            <p:ph type="body" idx="1"/>
          </p:nvPr>
        </p:nvSpPr>
        <p:spPr>
          <a:xfrm>
            <a:off x="838200" y="3017522"/>
            <a:ext cx="10515600" cy="3124658"/>
          </a:xfrm>
          <a:prstGeom prst="rect">
            <a:avLst/>
          </a:prstGeom>
        </p:spPr>
        <p:txBody>
          <a:bodyPr vert="horz" lIns="91440" tIns="45720" rIns="91440" bIns="45720" rtlCol="0" anchor="ctr">
            <a:normAutofit/>
          </a:bodyPr>
          <a:lstStyle/>
          <a:p>
            <a:pPr>
              <a:buFont typeface="Arial" panose="020B0604020202020204" pitchFamily="34" charset="0"/>
              <a:buChar char="•"/>
              <a:defRPr>
                <a:solidFill>
                  <a:srgbClr val="00366C"/>
                </a:solidFill>
              </a:defRPr>
            </a:pPr>
            <a:r>
              <a:rPr lang="en-US" sz="2400" kern="1200" dirty="0">
                <a:solidFill>
                  <a:schemeClr val="tx1"/>
                </a:solidFill>
                <a:latin typeface="Verdana" panose="020B0604030504040204" pitchFamily="34" charset="0"/>
                <a:ea typeface="Verdana" panose="020B0604030504040204" pitchFamily="34" charset="0"/>
              </a:rPr>
              <a:t>Ensure area is secure and clear before start up.</a:t>
            </a:r>
          </a:p>
          <a:p>
            <a:pPr>
              <a:buFont typeface="Arial" panose="020B0604020202020204" pitchFamily="34" charset="0"/>
              <a:buChar char="•"/>
              <a:defRPr>
                <a:solidFill>
                  <a:srgbClr val="00366C"/>
                </a:solidFill>
              </a:defRPr>
            </a:pPr>
            <a:r>
              <a:rPr lang="en-US" sz="2400" kern="1200" dirty="0">
                <a:solidFill>
                  <a:schemeClr val="tx1"/>
                </a:solidFill>
                <a:latin typeface="Verdana" panose="020B0604030504040204" pitchFamily="34" charset="0"/>
                <a:ea typeface="Verdana" panose="020B0604030504040204" pitchFamily="34" charset="0"/>
              </a:rPr>
              <a:t>During start-up/take-off, ensure you are completely clear of the rotor system.</a:t>
            </a:r>
          </a:p>
          <a:p>
            <a:pPr>
              <a:buFont typeface="Arial" panose="020B0604020202020204" pitchFamily="34" charset="0"/>
              <a:buChar char="•"/>
              <a:defRPr>
                <a:solidFill>
                  <a:srgbClr val="00366C"/>
                </a:solidFill>
              </a:defRPr>
            </a:pPr>
            <a:r>
              <a:rPr lang="en-US" sz="2400" kern="1200" dirty="0">
                <a:solidFill>
                  <a:schemeClr val="tx1"/>
                </a:solidFill>
                <a:latin typeface="Verdana" panose="020B0604030504040204" pitchFamily="34" charset="0"/>
                <a:ea typeface="Verdana" panose="020B0604030504040204" pitchFamily="34" charset="0"/>
              </a:rPr>
              <a:t>Leave the area the same way you entered.</a:t>
            </a:r>
          </a:p>
          <a:p>
            <a:pPr>
              <a:buFont typeface="Arial" panose="020B0604020202020204" pitchFamily="34" charset="0"/>
              <a:buChar char="•"/>
              <a:defRPr>
                <a:solidFill>
                  <a:srgbClr val="00366C"/>
                </a:solidFill>
              </a:defRPr>
            </a:pPr>
            <a:r>
              <a:rPr lang="en-US" sz="2400" kern="1200" dirty="0">
                <a:solidFill>
                  <a:schemeClr val="tx1"/>
                </a:solidFill>
                <a:latin typeface="Verdana" panose="020B0604030504040204" pitchFamily="34" charset="0"/>
                <a:ea typeface="Verdana" panose="020B0604030504040204" pitchFamily="34" charset="0"/>
              </a:rPr>
              <a:t>Keep the tail rotor guard/LZ safety officer in place until the aircraft is clear of the area.</a:t>
            </a:r>
          </a:p>
          <a:p>
            <a:pPr>
              <a:buFont typeface="Arial" panose="020B0604020202020204" pitchFamily="34" charset="0"/>
              <a:buChar char="•"/>
              <a:defRPr>
                <a:solidFill>
                  <a:srgbClr val="00366C"/>
                </a:solidFill>
              </a:defRPr>
            </a:pPr>
            <a:r>
              <a:rPr lang="en-US" sz="2400" kern="1200" dirty="0">
                <a:solidFill>
                  <a:schemeClr val="tx1"/>
                </a:solidFill>
                <a:latin typeface="Verdana" panose="020B0604030504040204" pitchFamily="34" charset="0"/>
                <a:ea typeface="Verdana" panose="020B0604030504040204" pitchFamily="34" charset="0"/>
              </a:rPr>
              <a:t>Anticipate extremely high winds!</a:t>
            </a:r>
          </a:p>
        </p:txBody>
      </p:sp>
      <p:cxnSp>
        <p:nvCxnSpPr>
          <p:cNvPr id="233" name="Straight Connector 23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9"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27</a:t>
            </a:fld>
            <a:endParaRPr lang="en-US" kern="1200">
              <a:solidFill>
                <a:schemeClr val="tx1">
                  <a:tint val="75000"/>
                </a:schemeClr>
              </a:solidFill>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D6A7-EA6F-CCF9-ABD5-3714B6601997}"/>
              </a:ext>
            </a:extLst>
          </p:cNvPr>
          <p:cNvSpPr>
            <a:spLocks noGrp="1"/>
          </p:cNvSpPr>
          <p:nvPr>
            <p:ph type="title"/>
          </p:nvPr>
        </p:nvSpPr>
        <p:spPr>
          <a:xfrm>
            <a:off x="745713" y="457200"/>
            <a:ext cx="9795642" cy="914655"/>
          </a:xfrm>
        </p:spPr>
        <p:txBody>
          <a:bodyPr>
            <a:normAutofit/>
          </a:bodyPr>
          <a:lstStyle/>
          <a:p>
            <a:r>
              <a:rPr lang="en-US" sz="4400" b="1" dirty="0">
                <a:latin typeface="Verdana" panose="020B0604030504040204" pitchFamily="34" charset="0"/>
                <a:ea typeface="Verdana" panose="020B0604030504040204" pitchFamily="34" charset="0"/>
              </a:rPr>
              <a:t>EMS PATIENT HANDOFF</a:t>
            </a:r>
          </a:p>
        </p:txBody>
      </p:sp>
      <p:sp>
        <p:nvSpPr>
          <p:cNvPr id="3" name="Picture Placeholder 2">
            <a:extLst>
              <a:ext uri="{FF2B5EF4-FFF2-40B4-BE49-F238E27FC236}">
                <a16:creationId xmlns:a16="http://schemas.microsoft.com/office/drawing/2014/main" id="{4E1A9B0B-CC71-D677-7D71-C085ED59BDE6}"/>
              </a:ext>
            </a:extLst>
          </p:cNvPr>
          <p:cNvSpPr>
            <a:spLocks noGrp="1"/>
          </p:cNvSpPr>
          <p:nvPr>
            <p:ph type="pic" sz="half" idx="21"/>
          </p:nvPr>
        </p:nvSpPr>
        <p:spPr>
          <a:xfrm>
            <a:off x="5624621" y="1743403"/>
            <a:ext cx="6172201" cy="4439582"/>
          </a:xfrm>
        </p:spPr>
        <p:txBody>
          <a:bodyPr/>
          <a:lstStyle/>
          <a:p>
            <a:r>
              <a:rPr lang="en-US" sz="2400" dirty="0">
                <a:latin typeface="Verdana" panose="020B0604030504040204" pitchFamily="34" charset="0"/>
                <a:ea typeface="Verdana" panose="020B0604030504040204" pitchFamily="34" charset="0"/>
              </a:rPr>
              <a:t>Good patient care handoffs lead to better communication, fewer errors, and easier transitions in the hospital setting. </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It is imperative that all receiving team members take time to listen to the handoff, which should ideally occur ONCE at the bedside and involve key members of the team accepting the patient, including the treating physician. </a:t>
            </a:r>
          </a:p>
        </p:txBody>
      </p:sp>
      <p:sp>
        <p:nvSpPr>
          <p:cNvPr id="4" name="Text Placeholder 3">
            <a:extLst>
              <a:ext uri="{FF2B5EF4-FFF2-40B4-BE49-F238E27FC236}">
                <a16:creationId xmlns:a16="http://schemas.microsoft.com/office/drawing/2014/main" id="{3218B631-9B5A-69AF-FB4D-986A0F558A2D}"/>
              </a:ext>
            </a:extLst>
          </p:cNvPr>
          <p:cNvSpPr>
            <a:spLocks noGrp="1"/>
          </p:cNvSpPr>
          <p:nvPr>
            <p:ph type="body" sz="quarter" idx="1"/>
          </p:nvPr>
        </p:nvSpPr>
        <p:spPr>
          <a:xfrm>
            <a:off x="745713" y="2028497"/>
            <a:ext cx="3932239" cy="3811588"/>
          </a:xfrm>
        </p:spPr>
        <p:txBody>
          <a:bodyPr/>
          <a:lstStyle/>
          <a:p>
            <a:endParaRPr lang="en-US" dirty="0"/>
          </a:p>
          <a:p>
            <a:r>
              <a:rPr lang="en-US" sz="2400" b="1" i="1" dirty="0">
                <a:solidFill>
                  <a:schemeClr val="accent1">
                    <a:lumMod val="75000"/>
                  </a:schemeClr>
                </a:solidFill>
                <a:latin typeface="Verdana" panose="020B0604030504040204" pitchFamily="34" charset="0"/>
                <a:ea typeface="Verdana" panose="020B0604030504040204" pitchFamily="34" charset="0"/>
              </a:rPr>
              <a:t>AKA </a:t>
            </a:r>
          </a:p>
          <a:p>
            <a:pPr algn="ctr"/>
            <a:r>
              <a:rPr lang="en-US" sz="2400" b="1" i="1" dirty="0">
                <a:solidFill>
                  <a:schemeClr val="accent1">
                    <a:lumMod val="75000"/>
                  </a:schemeClr>
                </a:solidFill>
                <a:latin typeface="Verdana" panose="020B0604030504040204" pitchFamily="34" charset="0"/>
                <a:ea typeface="Verdana" panose="020B0604030504040204" pitchFamily="34" charset="0"/>
              </a:rPr>
              <a:t>“The EMS Timeout” </a:t>
            </a:r>
          </a:p>
          <a:p>
            <a:pPr algn="ctr"/>
            <a:endParaRPr lang="en-US" sz="2800" b="1" i="1" dirty="0">
              <a:latin typeface="+mj-lt"/>
            </a:endParaRPr>
          </a:p>
        </p:txBody>
      </p:sp>
      <p:pic>
        <p:nvPicPr>
          <p:cNvPr id="5" name="Picture 4">
            <a:extLst>
              <a:ext uri="{FF2B5EF4-FFF2-40B4-BE49-F238E27FC236}">
                <a16:creationId xmlns:a16="http://schemas.microsoft.com/office/drawing/2014/main" id="{82917344-F61C-637E-3C5A-0EA480932135}"/>
              </a:ext>
            </a:extLst>
          </p:cNvPr>
          <p:cNvPicPr>
            <a:picLocks noChangeAspect="1"/>
          </p:cNvPicPr>
          <p:nvPr/>
        </p:nvPicPr>
        <p:blipFill>
          <a:blip r:embed="rId2"/>
          <a:stretch>
            <a:fillRect/>
          </a:stretch>
        </p:blipFill>
        <p:spPr>
          <a:xfrm>
            <a:off x="940579" y="3429000"/>
            <a:ext cx="3542506" cy="27826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75656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D6A7-EA6F-CCF9-ABD5-3714B6601997}"/>
              </a:ext>
            </a:extLst>
          </p:cNvPr>
          <p:cNvSpPr>
            <a:spLocks noGrp="1"/>
          </p:cNvSpPr>
          <p:nvPr>
            <p:ph type="title"/>
          </p:nvPr>
        </p:nvSpPr>
        <p:spPr>
          <a:xfrm>
            <a:off x="399124" y="228706"/>
            <a:ext cx="11792875" cy="1329285"/>
          </a:xfrm>
        </p:spPr>
        <p:txBody>
          <a:bodyPr>
            <a:normAutofit/>
          </a:bodyPr>
          <a:lstStyle/>
          <a:p>
            <a:pPr marL="0" marR="0" lvl="0" indent="0" defTabSz="914400" rtl="0" eaLnBrk="1" fontAlgn="auto" latinLnBrk="0" hangingPunct="1">
              <a:lnSpc>
                <a:spcPct val="90000"/>
              </a:lnSpc>
              <a:spcBef>
                <a:spcPts val="1000"/>
              </a:spcBef>
              <a:spcAft>
                <a:spcPts val="0"/>
              </a:spcAft>
              <a:tabLst/>
              <a:defRPr/>
            </a:pPr>
            <a:r>
              <a:rPr kumimoji="0" lang="en-US" sz="4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rPr>
              <a:t>Consider the following during the EMS patient handoff:</a:t>
            </a:r>
            <a:endParaRPr lang="en-US" sz="4900" dirty="0">
              <a:latin typeface="+mj-lt"/>
            </a:endParaRPr>
          </a:p>
        </p:txBody>
      </p:sp>
      <p:sp>
        <p:nvSpPr>
          <p:cNvPr id="3" name="Picture Placeholder 2">
            <a:extLst>
              <a:ext uri="{FF2B5EF4-FFF2-40B4-BE49-F238E27FC236}">
                <a16:creationId xmlns:a16="http://schemas.microsoft.com/office/drawing/2014/main" id="{4E1A9B0B-CC71-D677-7D71-C085ED59BDE6}"/>
              </a:ext>
            </a:extLst>
          </p:cNvPr>
          <p:cNvSpPr>
            <a:spLocks noGrp="1"/>
          </p:cNvSpPr>
          <p:nvPr>
            <p:ph type="pic" sz="half" idx="21"/>
          </p:nvPr>
        </p:nvSpPr>
        <p:spPr>
          <a:xfrm>
            <a:off x="5620675" y="1557991"/>
            <a:ext cx="6172201" cy="4872985"/>
          </a:xfrm>
        </p:spPr>
        <p:txBody>
          <a:bodyPr/>
          <a:lstStyle/>
          <a:p>
            <a:r>
              <a:rPr lang="en-US" sz="2400" dirty="0">
                <a:latin typeface="Verdana" panose="020B0604030504040204" pitchFamily="34" charset="0"/>
                <a:ea typeface="Verdana" panose="020B0604030504040204" pitchFamily="34" charset="0"/>
              </a:rPr>
              <a:t>The handoff should occur during the EMS timeout, which should last no more than 15-30 seconds.</a:t>
            </a:r>
          </a:p>
          <a:p>
            <a:r>
              <a:rPr lang="en-US" sz="2400" dirty="0">
                <a:latin typeface="Verdana" panose="020B0604030504040204" pitchFamily="34" charset="0"/>
                <a:ea typeface="Verdana" panose="020B0604030504040204" pitchFamily="34" charset="0"/>
              </a:rPr>
              <a:t>All personnel in the room should remain quiet during the timeout to receive the EMS report</a:t>
            </a:r>
          </a:p>
          <a:p>
            <a:r>
              <a:rPr lang="en-US" sz="2400" dirty="0">
                <a:latin typeface="Verdana" panose="020B0604030504040204" pitchFamily="34" charset="0"/>
                <a:ea typeface="Verdana" panose="020B0604030504040204" pitchFamily="34" charset="0"/>
              </a:rPr>
              <a:t>Questions or clarifications should be requested at the conclusion of the report. </a:t>
            </a:r>
          </a:p>
          <a:p>
            <a:r>
              <a:rPr lang="en-US" sz="2400" dirty="0">
                <a:latin typeface="Verdana" panose="020B0604030504040204" pitchFamily="34" charset="0"/>
                <a:ea typeface="Verdana" panose="020B0604030504040204" pitchFamily="34" charset="0"/>
              </a:rPr>
              <a:t>Except for those who are in extremis or arrest, the patient can wait on the EMS stretcher for 30 seconds without harm!</a:t>
            </a:r>
          </a:p>
        </p:txBody>
      </p:sp>
      <p:sp>
        <p:nvSpPr>
          <p:cNvPr id="4" name="Text Placeholder 3">
            <a:extLst>
              <a:ext uri="{FF2B5EF4-FFF2-40B4-BE49-F238E27FC236}">
                <a16:creationId xmlns:a16="http://schemas.microsoft.com/office/drawing/2014/main" id="{3218B631-9B5A-69AF-FB4D-986A0F558A2D}"/>
              </a:ext>
            </a:extLst>
          </p:cNvPr>
          <p:cNvSpPr>
            <a:spLocks noGrp="1"/>
          </p:cNvSpPr>
          <p:nvPr>
            <p:ph type="body" sz="quarter" idx="1"/>
          </p:nvPr>
        </p:nvSpPr>
        <p:spPr>
          <a:xfrm>
            <a:off x="493987" y="693189"/>
            <a:ext cx="4588140" cy="5175799"/>
          </a:xfrm>
        </p:spPr>
        <p:txBody>
          <a:bodyPr/>
          <a:lstStyle/>
          <a:p>
            <a:endParaRPr lang="en-US" dirty="0"/>
          </a:p>
          <a:p>
            <a:pPr algn="ctr"/>
            <a:endParaRPr lang="en-US" sz="2800" b="1" i="1" dirty="0">
              <a:latin typeface="+mj-lt"/>
            </a:endParaRPr>
          </a:p>
        </p:txBody>
      </p:sp>
      <p:pic>
        <p:nvPicPr>
          <p:cNvPr id="6" name="Picture 5">
            <a:extLst>
              <a:ext uri="{FF2B5EF4-FFF2-40B4-BE49-F238E27FC236}">
                <a16:creationId xmlns:a16="http://schemas.microsoft.com/office/drawing/2014/main" id="{C1A1E528-A2B6-C9CD-7545-C1E31D824D71}"/>
              </a:ext>
            </a:extLst>
          </p:cNvPr>
          <p:cNvPicPr>
            <a:picLocks noChangeAspect="1"/>
          </p:cNvPicPr>
          <p:nvPr/>
        </p:nvPicPr>
        <p:blipFill>
          <a:blip r:embed="rId2"/>
          <a:stretch>
            <a:fillRect/>
          </a:stretch>
        </p:blipFill>
        <p:spPr>
          <a:xfrm>
            <a:off x="493987" y="2095217"/>
            <a:ext cx="4588140" cy="26675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797999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2" name="Rectangle 1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Rectangle 1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itle 1"/>
          <p:cNvSpPr txBox="1">
            <a:spLocks noGrp="1"/>
          </p:cNvSpPr>
          <p:nvPr>
            <p:ph type="title"/>
          </p:nvPr>
        </p:nvSpPr>
        <p:spPr>
          <a:xfrm>
            <a:off x="1043631" y="809898"/>
            <a:ext cx="9942716"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INTRODUCTION</a:t>
            </a:r>
          </a:p>
        </p:txBody>
      </p:sp>
      <p:sp>
        <p:nvSpPr>
          <p:cNvPr id="98" name="Content Placeholder 2"/>
          <p:cNvSpPr txBox="1">
            <a:spLocks noGrp="1"/>
          </p:cNvSpPr>
          <p:nvPr>
            <p:ph type="body" idx="1"/>
          </p:nvPr>
        </p:nvSpPr>
        <p:spPr>
          <a:xfrm>
            <a:off x="1043631" y="3216963"/>
            <a:ext cx="10310169" cy="3124658"/>
          </a:xfrm>
          <a:prstGeom prst="rect">
            <a:avLst/>
          </a:prstGeom>
        </p:spPr>
        <p:txBody>
          <a:bodyPr vert="horz" lIns="91440" tIns="45720" rIns="91440" bIns="45720" rtlCol="0" anchor="ctr">
            <a:normAutofit fontScale="92500" lnSpcReduction="10000"/>
          </a:bodyPr>
          <a:lstStyle/>
          <a:p>
            <a:pPr marL="0" indent="0">
              <a:buSzTx/>
              <a:buNone/>
              <a:defRPr>
                <a:solidFill>
                  <a:schemeClr val="accent1">
                    <a:satOff val="-3547"/>
                    <a:lumOff val="-10352"/>
                  </a:schemeClr>
                </a:solidFill>
              </a:defRPr>
            </a:pPr>
            <a:r>
              <a:rPr lang="en-US" sz="2600" kern="1200" dirty="0">
                <a:solidFill>
                  <a:schemeClr val="tx1"/>
                </a:solidFill>
                <a:latin typeface="Verdana" panose="020B0604030504040204" pitchFamily="34" charset="0"/>
                <a:ea typeface="Verdana" panose="020B0604030504040204" pitchFamily="34" charset="0"/>
              </a:rPr>
              <a:t>The following content has been developed to fulfill requirement (h)(6) of the </a:t>
            </a:r>
            <a:r>
              <a:rPr lang="en-US" sz="2600" b="1" i="1" kern="1200" dirty="0">
                <a:solidFill>
                  <a:schemeClr val="tx1"/>
                </a:solidFill>
                <a:latin typeface="Verdana" panose="020B0604030504040204" pitchFamily="34" charset="0"/>
                <a:ea typeface="Verdana" panose="020B0604030504040204" pitchFamily="34" charset="0"/>
              </a:rPr>
              <a:t>Texas Administrative Code Chapter 157, Rule 157.126 Trauma Facility Designation Requirements</a:t>
            </a:r>
            <a:r>
              <a:rPr lang="en-US" sz="2600" kern="1200" dirty="0">
                <a:solidFill>
                  <a:schemeClr val="tx1"/>
                </a:solidFill>
                <a:latin typeface="Verdana" panose="020B0604030504040204" pitchFamily="34" charset="0"/>
                <a:ea typeface="Verdana" panose="020B0604030504040204" pitchFamily="34" charset="0"/>
              </a:rPr>
              <a:t> which will be effective on September 1, 2025 and states:</a:t>
            </a:r>
          </a:p>
          <a:p>
            <a:pPr marL="0" indent="0">
              <a:buSzTx/>
              <a:buNone/>
              <a:defRPr>
                <a:solidFill>
                  <a:schemeClr val="accent1">
                    <a:satOff val="-3547"/>
                    <a:lumOff val="-10352"/>
                  </a:schemeClr>
                </a:solidFill>
              </a:defRPr>
            </a:pPr>
            <a:br>
              <a:rPr lang="en-US" sz="2600" kern="1200" dirty="0">
                <a:solidFill>
                  <a:schemeClr val="tx1"/>
                </a:solidFill>
                <a:latin typeface="Verdana" panose="020B0604030504040204" pitchFamily="34" charset="0"/>
                <a:ea typeface="Verdana" panose="020B0604030504040204" pitchFamily="34" charset="0"/>
              </a:rPr>
            </a:br>
            <a:r>
              <a:rPr lang="en-US" sz="2600" i="1" kern="1200" dirty="0">
                <a:solidFill>
                  <a:schemeClr val="tx1"/>
                </a:solidFill>
                <a:latin typeface="Verdana" panose="020B0604030504040204" pitchFamily="34" charset="0"/>
                <a:ea typeface="Verdana" panose="020B0604030504040204" pitchFamily="34" charset="0"/>
              </a:rPr>
              <a:t>“Facilities must have landing zone capabilities or system processes to establish a landing zone (when rotor-wing capabilities are available) </a:t>
            </a:r>
            <a:r>
              <a:rPr lang="en-US" sz="2600" b="1" i="1" kern="1200" dirty="0">
                <a:solidFill>
                  <a:schemeClr val="tx1"/>
                </a:solidFill>
                <a:latin typeface="Verdana" panose="020B0604030504040204" pitchFamily="34" charset="0"/>
                <a:ea typeface="Verdana" panose="020B0604030504040204" pitchFamily="34" charset="0"/>
              </a:rPr>
              <a:t>with appropriate staff safety training.”</a:t>
            </a:r>
            <a:br>
              <a:rPr lang="en-US" sz="2400" kern="1200" dirty="0">
                <a:solidFill>
                  <a:schemeClr val="tx1"/>
                </a:solidFill>
                <a:latin typeface="Verdana" panose="020B0604030504040204" pitchFamily="34" charset="0"/>
                <a:ea typeface="Verdana" panose="020B0604030504040204" pitchFamily="34" charset="0"/>
              </a:rPr>
            </a:br>
            <a:r>
              <a:rPr lang="en-US" sz="2400" kern="1200" dirty="0">
                <a:solidFill>
                  <a:schemeClr val="tx1"/>
                </a:solidFill>
                <a:latin typeface="Verdana" panose="020B0604030504040204" pitchFamily="34" charset="0"/>
                <a:ea typeface="Verdana" panose="020B0604030504040204" pitchFamily="34" charset="0"/>
              </a:rPr>
              <a:t> </a:t>
            </a:r>
          </a:p>
        </p:txBody>
      </p:sp>
      <p:cxnSp>
        <p:nvCxnSpPr>
          <p:cNvPr id="128" name="Straight Connector 1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9"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3</a:t>
            </a:fld>
            <a:endParaRPr lang="en-US" kern="1200">
              <a:solidFill>
                <a:schemeClr val="tx1">
                  <a:tint val="75000"/>
                </a:schemeClr>
              </a:solidFill>
            </a:endParaRPr>
          </a:p>
        </p:txBody>
      </p:sp>
    </p:spTree>
    <p:extLst>
      <p:ext uri="{BB962C8B-B14F-4D97-AF65-F5344CB8AC3E}">
        <p14:creationId xmlns:p14="http://schemas.microsoft.com/office/powerpoint/2010/main" val="364011487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1A9B0B-CC71-D677-7D71-C085ED59BDE6}"/>
              </a:ext>
            </a:extLst>
          </p:cNvPr>
          <p:cNvSpPr>
            <a:spLocks noGrp="1"/>
          </p:cNvSpPr>
          <p:nvPr>
            <p:ph type="pic" sz="half" idx="21"/>
          </p:nvPr>
        </p:nvSpPr>
        <p:spPr>
          <a:xfrm>
            <a:off x="5620676" y="1705097"/>
            <a:ext cx="6172201" cy="4401414"/>
          </a:xfrm>
        </p:spPr>
        <p:txBody>
          <a:bodyPr/>
          <a:lstStyle/>
          <a:p>
            <a:pPr>
              <a:lnSpc>
                <a:spcPct val="100000"/>
              </a:lnSpc>
            </a:pPr>
            <a:r>
              <a:rPr lang="en-US" sz="2400" dirty="0">
                <a:latin typeface="Verdana" panose="020B0604030504040204" pitchFamily="34" charset="0"/>
                <a:ea typeface="Verdana" panose="020B0604030504040204" pitchFamily="34" charset="0"/>
              </a:rPr>
              <a:t>Demographics – age, gender, weight</a:t>
            </a:r>
            <a:br>
              <a:rPr lang="en-US" sz="2400" dirty="0">
                <a:latin typeface="Verdana" panose="020B0604030504040204" pitchFamily="34" charset="0"/>
                <a:ea typeface="Verdana" panose="020B0604030504040204" pitchFamily="34" charset="0"/>
              </a:rPr>
            </a:br>
            <a:endParaRPr lang="en-US" sz="18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Chief complaint or mechanism of injury with associated s/s</a:t>
            </a:r>
            <a:br>
              <a:rPr lang="en-US" sz="2400" dirty="0">
                <a:latin typeface="Verdana" panose="020B0604030504040204" pitchFamily="34" charset="0"/>
                <a:ea typeface="Verdana" panose="020B0604030504040204" pitchFamily="34" charset="0"/>
              </a:rPr>
            </a:br>
            <a:endParaRPr lang="en-US" sz="18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Description of the scene or environmental factors that may have contributed to the illness or injury</a:t>
            </a:r>
            <a:br>
              <a:rPr lang="en-US" sz="2400" dirty="0">
                <a:latin typeface="Verdana" panose="020B0604030504040204" pitchFamily="34" charset="0"/>
                <a:ea typeface="Verdana" panose="020B0604030504040204" pitchFamily="34" charset="0"/>
              </a:rPr>
            </a:br>
            <a:endParaRPr lang="en-US" sz="18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Trauma/Medical assessment findings highlighting life threats</a:t>
            </a:r>
          </a:p>
          <a:p>
            <a:endParaRPr lang="en-US" dirty="0"/>
          </a:p>
        </p:txBody>
      </p:sp>
      <p:pic>
        <p:nvPicPr>
          <p:cNvPr id="6" name="Picture 5">
            <a:extLst>
              <a:ext uri="{FF2B5EF4-FFF2-40B4-BE49-F238E27FC236}">
                <a16:creationId xmlns:a16="http://schemas.microsoft.com/office/drawing/2014/main" id="{C1A1E528-A2B6-C9CD-7545-C1E31D824D71}"/>
              </a:ext>
            </a:extLst>
          </p:cNvPr>
          <p:cNvPicPr>
            <a:picLocks noChangeAspect="1"/>
          </p:cNvPicPr>
          <p:nvPr/>
        </p:nvPicPr>
        <p:blipFill>
          <a:blip r:embed="rId2"/>
          <a:stretch>
            <a:fillRect/>
          </a:stretch>
        </p:blipFill>
        <p:spPr>
          <a:xfrm>
            <a:off x="399123" y="2095217"/>
            <a:ext cx="4588140" cy="2667565"/>
          </a:xfrm>
          <a:prstGeom prst="rect">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C9AC0945-6DDD-2C62-32A8-ED16476AF0FF}"/>
              </a:ext>
            </a:extLst>
          </p:cNvPr>
          <p:cNvSpPr>
            <a:spLocks noGrp="1"/>
          </p:cNvSpPr>
          <p:nvPr>
            <p:ph type="title"/>
          </p:nvPr>
        </p:nvSpPr>
        <p:spPr>
          <a:xfrm>
            <a:off x="399123" y="271243"/>
            <a:ext cx="11118627" cy="1244667"/>
          </a:xfrm>
        </p:spPr>
        <p:txBody>
          <a:bodyPr>
            <a:noAutofit/>
          </a:bodyPr>
          <a:lstStyle/>
          <a:p>
            <a:pPr marL="0" marR="0" lvl="0" indent="0" defTabSz="914400" rtl="0" eaLnBrk="1" fontAlgn="auto" latinLnBrk="0" hangingPunct="1">
              <a:lnSpc>
                <a:spcPct val="90000"/>
              </a:lnSpc>
              <a:spcBef>
                <a:spcPts val="1000"/>
              </a:spcBef>
              <a:spcAft>
                <a:spcPts val="0"/>
              </a:spcAft>
              <a:tabLst/>
              <a:defRPr/>
            </a:pPr>
            <a:r>
              <a:rPr kumimoji="0" lang="en-US" sz="4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rPr>
              <a:t>At a minimum, a good EMS patient handoff should include:</a:t>
            </a:r>
            <a:endParaRPr lang="en-US" sz="4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7621039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D6A7-EA6F-CCF9-ABD5-3714B6601997}"/>
              </a:ext>
            </a:extLst>
          </p:cNvPr>
          <p:cNvSpPr>
            <a:spLocks noGrp="1"/>
          </p:cNvSpPr>
          <p:nvPr>
            <p:ph type="title"/>
          </p:nvPr>
        </p:nvSpPr>
        <p:spPr>
          <a:xfrm>
            <a:off x="318815" y="397368"/>
            <a:ext cx="11261998" cy="1187360"/>
          </a:xfrm>
        </p:spPr>
        <p:txBody>
          <a:bodyPr>
            <a:noAutofit/>
          </a:bodyPr>
          <a:lstStyle/>
          <a:p>
            <a:pPr marL="0" marR="0" lvl="0" indent="0" defTabSz="914400" rtl="0" eaLnBrk="1" fontAlgn="auto" latinLnBrk="0" hangingPunct="1">
              <a:lnSpc>
                <a:spcPct val="90000"/>
              </a:lnSpc>
              <a:spcBef>
                <a:spcPts val="1000"/>
              </a:spcBef>
              <a:spcAft>
                <a:spcPts val="0"/>
              </a:spcAft>
              <a:tabLst/>
              <a:defRPr/>
            </a:pPr>
            <a:r>
              <a:rPr kumimoji="0" lang="en-US" sz="4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rPr>
              <a:t>At a minimum, a good EMS patient handoff should include:</a:t>
            </a:r>
            <a:endParaRPr lang="en-US" sz="4000" dirty="0">
              <a:latin typeface="Verdana" panose="020B0604030504040204" pitchFamily="34" charset="0"/>
              <a:ea typeface="Verdana" panose="020B0604030504040204" pitchFamily="34" charset="0"/>
            </a:endParaRPr>
          </a:p>
        </p:txBody>
      </p:sp>
      <p:sp>
        <p:nvSpPr>
          <p:cNvPr id="3" name="Picture Placeholder 2">
            <a:extLst>
              <a:ext uri="{FF2B5EF4-FFF2-40B4-BE49-F238E27FC236}">
                <a16:creationId xmlns:a16="http://schemas.microsoft.com/office/drawing/2014/main" id="{4E1A9B0B-CC71-D677-7D71-C085ED59BDE6}"/>
              </a:ext>
            </a:extLst>
          </p:cNvPr>
          <p:cNvSpPr>
            <a:spLocks noGrp="1"/>
          </p:cNvSpPr>
          <p:nvPr>
            <p:ph type="pic" sz="half" idx="21"/>
          </p:nvPr>
        </p:nvSpPr>
        <p:spPr>
          <a:xfrm>
            <a:off x="5738648" y="1758146"/>
            <a:ext cx="5842165" cy="4069839"/>
          </a:xfrm>
        </p:spPr>
        <p:txBody>
          <a:bodyPr/>
          <a:lstStyle/>
          <a:p>
            <a:r>
              <a:rPr lang="en-US" sz="2400" dirty="0">
                <a:latin typeface="Verdana" panose="020B0604030504040204" pitchFamily="34" charset="0"/>
                <a:ea typeface="Verdana" panose="020B0604030504040204" pitchFamily="34" charset="0"/>
              </a:rPr>
              <a:t>Vital signs – first set on arrival and repeat/trend if change in status</a:t>
            </a:r>
          </a:p>
          <a:p>
            <a:pPr marL="0" indent="0">
              <a:buNone/>
            </a:pPr>
            <a:endParaRPr lang="en-US" sz="18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Summary of patient care interventions and responses</a:t>
            </a:r>
          </a:p>
          <a:p>
            <a:pPr marL="0" indent="0">
              <a:buNone/>
            </a:pPr>
            <a:endParaRPr lang="en-US" sz="18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Any critical interventions not yet performed or achieved that should be addressed by accepting team on arrival</a:t>
            </a:r>
          </a:p>
          <a:p>
            <a:endParaRPr lang="en-US" dirty="0"/>
          </a:p>
        </p:txBody>
      </p:sp>
      <p:pic>
        <p:nvPicPr>
          <p:cNvPr id="6" name="Picture 5">
            <a:extLst>
              <a:ext uri="{FF2B5EF4-FFF2-40B4-BE49-F238E27FC236}">
                <a16:creationId xmlns:a16="http://schemas.microsoft.com/office/drawing/2014/main" id="{C1A1E528-A2B6-C9CD-7545-C1E31D824D71}"/>
              </a:ext>
            </a:extLst>
          </p:cNvPr>
          <p:cNvPicPr>
            <a:picLocks noChangeAspect="1"/>
          </p:cNvPicPr>
          <p:nvPr/>
        </p:nvPicPr>
        <p:blipFill>
          <a:blip r:embed="rId2"/>
          <a:stretch>
            <a:fillRect/>
          </a:stretch>
        </p:blipFill>
        <p:spPr>
          <a:xfrm>
            <a:off x="318815" y="2459284"/>
            <a:ext cx="4588140" cy="26675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696212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0D6A7-EA6F-CCF9-ABD5-3714B6601997}"/>
              </a:ext>
            </a:extLst>
          </p:cNvPr>
          <p:cNvSpPr>
            <a:spLocks noGrp="1"/>
          </p:cNvSpPr>
          <p:nvPr>
            <p:ph type="title"/>
          </p:nvPr>
        </p:nvSpPr>
        <p:spPr>
          <a:xfrm>
            <a:off x="344214" y="557189"/>
            <a:ext cx="3374136" cy="5567891"/>
          </a:xfrm>
        </p:spPr>
        <p:txBody>
          <a:bodyPr vert="horz" lIns="91440" tIns="45720" rIns="91440" bIns="45720" rtlCol="0" anchor="ctr">
            <a:normAutofit/>
          </a:bodyPr>
          <a:lstStyle/>
          <a:p>
            <a:pPr marL="0" marR="0" lvl="0" indent="0" fontAlgn="auto">
              <a:spcBef>
                <a:spcPct val="0"/>
              </a:spcBef>
              <a:spcAft>
                <a:spcPts val="0"/>
              </a:spcAft>
              <a:tabLst/>
              <a:defRPr/>
            </a:pPr>
            <a:r>
              <a:rPr kumimoji="0" lang="en-US" sz="4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j-cs"/>
              </a:rPr>
              <a:t>Consider utilizing the </a:t>
            </a:r>
            <a:r>
              <a:rPr kumimoji="0" lang="en-US" sz="4000" b="1" i="1"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j-cs"/>
              </a:rPr>
              <a:t>MIST Format </a:t>
            </a:r>
            <a:r>
              <a:rPr kumimoji="0" lang="en-US" sz="4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j-cs"/>
              </a:rPr>
              <a:t>handoff</a:t>
            </a:r>
            <a:endParaRPr lang="en-US" sz="4000" kern="1200" dirty="0">
              <a:solidFill>
                <a:schemeClr val="tx1"/>
              </a:solidFill>
              <a:latin typeface="Verdana" panose="020B0604030504040204" pitchFamily="34" charset="0"/>
              <a:ea typeface="Verdana" panose="020B0604030504040204" pitchFamily="34" charset="0"/>
              <a:cs typeface="+mj-cs"/>
            </a:endParaRPr>
          </a:p>
        </p:txBody>
      </p:sp>
      <p:graphicFrame>
        <p:nvGraphicFramePr>
          <p:cNvPr id="5" name="Picture Placeholder 2">
            <a:extLst>
              <a:ext uri="{FF2B5EF4-FFF2-40B4-BE49-F238E27FC236}">
                <a16:creationId xmlns:a16="http://schemas.microsoft.com/office/drawing/2014/main" id="{B36DAC37-DF6D-038B-FBE5-A7F26B3D5C2D}"/>
              </a:ext>
            </a:extLst>
          </p:cNvPr>
          <p:cNvGraphicFramePr/>
          <p:nvPr>
            <p:extLst>
              <p:ext uri="{D42A27DB-BD31-4B8C-83A1-F6EECF244321}">
                <p14:modId xmlns:p14="http://schemas.microsoft.com/office/powerpoint/2010/main" val="1164753115"/>
              </p:ext>
            </p:extLst>
          </p:nvPr>
        </p:nvGraphicFramePr>
        <p:xfrm>
          <a:off x="3694386" y="611160"/>
          <a:ext cx="8153400" cy="5689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22555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99392C-DC22-480B-0DE5-0F9A1022BD8F}"/>
              </a:ext>
            </a:extLst>
          </p:cNvPr>
          <p:cNvSpPr>
            <a:spLocks noGrp="1"/>
          </p:cNvSpPr>
          <p:nvPr>
            <p:ph type="title"/>
          </p:nvPr>
        </p:nvSpPr>
        <p:spPr>
          <a:xfrm>
            <a:off x="357353" y="147983"/>
            <a:ext cx="3932239" cy="1600200"/>
          </a:xfrm>
        </p:spPr>
        <p:txBody>
          <a:bodyPr/>
          <a:lstStyle/>
          <a:p>
            <a:r>
              <a:rPr lang="en-US" kern="1200" dirty="0">
                <a:solidFill>
                  <a:schemeClr val="tx1"/>
                </a:solidFill>
                <a:latin typeface="Verdana" panose="020B0604030504040204" pitchFamily="34" charset="0"/>
                <a:ea typeface="Verdana" panose="020B0604030504040204" pitchFamily="34" charset="0"/>
                <a:cs typeface="+mj-cs"/>
              </a:rPr>
              <a:t>Texas EMS Wristband Project</a:t>
            </a:r>
            <a:br>
              <a:rPr lang="en-US" kern="1200" dirty="0">
                <a:solidFill>
                  <a:schemeClr val="tx1"/>
                </a:solidFill>
                <a:latin typeface="Verdana" panose="020B0604030504040204" pitchFamily="34" charset="0"/>
                <a:ea typeface="Verdana" panose="020B0604030504040204" pitchFamily="34" charset="0"/>
                <a:cs typeface="+mj-cs"/>
              </a:rPr>
            </a:br>
            <a:endParaRPr lang="en-US" dirty="0">
              <a:latin typeface="Verdana" panose="020B0604030504040204" pitchFamily="34" charset="0"/>
              <a:ea typeface="Verdana" panose="020B0604030504040204" pitchFamily="34" charset="0"/>
            </a:endParaRPr>
          </a:p>
        </p:txBody>
      </p:sp>
      <p:sp>
        <p:nvSpPr>
          <p:cNvPr id="7" name="Text Placeholder 6">
            <a:extLst>
              <a:ext uri="{FF2B5EF4-FFF2-40B4-BE49-F238E27FC236}">
                <a16:creationId xmlns:a16="http://schemas.microsoft.com/office/drawing/2014/main" id="{8A5D1FBF-253F-825C-C0C6-9CFAB1CC08EF}"/>
              </a:ext>
            </a:extLst>
          </p:cNvPr>
          <p:cNvSpPr>
            <a:spLocks noGrp="1"/>
          </p:cNvSpPr>
          <p:nvPr>
            <p:ph type="body" sz="quarter" idx="1"/>
          </p:nvPr>
        </p:nvSpPr>
        <p:spPr>
          <a:xfrm>
            <a:off x="713662" y="1523206"/>
            <a:ext cx="11120985" cy="5192904"/>
          </a:xfrm>
        </p:spPr>
        <p:txBody>
          <a:bodyPr>
            <a:normAutofit fontScale="25000" lnSpcReduction="20000"/>
          </a:bodyPr>
          <a:lstStyle/>
          <a:p>
            <a:pPr algn="ctr"/>
            <a:endParaRPr lang="en-US" sz="3400" dirty="0">
              <a:solidFill>
                <a:srgbClr val="FF0000"/>
              </a:solidFill>
              <a:latin typeface="Verdana" panose="020B0604030504040204" pitchFamily="34" charset="0"/>
              <a:ea typeface="Verdana" panose="020B0604030504040204" pitchFamily="34" charset="0"/>
            </a:endParaRPr>
          </a:p>
          <a:p>
            <a:pPr algn="ctr"/>
            <a:r>
              <a:rPr lang="en-US" sz="11200" b="1" dirty="0">
                <a:solidFill>
                  <a:schemeClr val="tx1"/>
                </a:solidFill>
                <a:latin typeface="Verdana" panose="020B0604030504040204" pitchFamily="34" charset="0"/>
                <a:ea typeface="Verdana" panose="020B0604030504040204" pitchFamily="34" charset="0"/>
              </a:rPr>
              <a:t>The “Why”</a:t>
            </a:r>
          </a:p>
          <a:p>
            <a:pPr algn="ctr"/>
            <a:endParaRPr lang="en-US" sz="2800" dirty="0">
              <a:solidFill>
                <a:srgbClr val="FF0000"/>
              </a:solidFill>
              <a:latin typeface="Verdana" panose="020B0604030504040204" pitchFamily="34" charset="0"/>
              <a:ea typeface="Verdana" panose="020B0604030504040204" pitchFamily="34" charset="0"/>
            </a:endParaRPr>
          </a:p>
          <a:p>
            <a:pPr marL="342900" indent="-342900">
              <a:lnSpc>
                <a:spcPct val="120000"/>
              </a:lnSpc>
              <a:buFont typeface="Arial" panose="020B0604020202020204" pitchFamily="34" charset="0"/>
              <a:buChar char="•"/>
            </a:pPr>
            <a:r>
              <a:rPr lang="en-US" sz="8000" dirty="0">
                <a:solidFill>
                  <a:schemeClr val="tx1"/>
                </a:solidFill>
                <a:latin typeface="Verdana" panose="020B0604030504040204" pitchFamily="34" charset="0"/>
                <a:ea typeface="Verdana" panose="020B0604030504040204" pitchFamily="34" charset="0"/>
              </a:rPr>
              <a:t>To track patients during mass casualty incidents (MCI), evacuations, and disasters</a:t>
            </a:r>
          </a:p>
          <a:p>
            <a:pPr marL="342900" indent="-342900">
              <a:lnSpc>
                <a:spcPct val="120000"/>
              </a:lnSpc>
              <a:buFont typeface="Arial" panose="020B0604020202020204" pitchFamily="34" charset="0"/>
              <a:buChar char="•"/>
            </a:pPr>
            <a:r>
              <a:rPr lang="en-US" sz="8000" dirty="0">
                <a:solidFill>
                  <a:schemeClr val="tx1"/>
                </a:solidFill>
                <a:latin typeface="Verdana" panose="020B0604030504040204" pitchFamily="34" charset="0"/>
                <a:ea typeface="Verdana" panose="020B0604030504040204" pitchFamily="34" charset="0"/>
              </a:rPr>
              <a:t>To link pre-hospital and hospital records across disparate electronic medical record systems and throughout the continuum of care</a:t>
            </a:r>
          </a:p>
          <a:p>
            <a:pPr marL="342900" indent="-342900">
              <a:lnSpc>
                <a:spcPct val="120000"/>
              </a:lnSpc>
              <a:buFont typeface="Arial" panose="020B0604020202020204" pitchFamily="34" charset="0"/>
              <a:buChar char="•"/>
            </a:pPr>
            <a:r>
              <a:rPr lang="en-US" sz="8000" dirty="0">
                <a:solidFill>
                  <a:schemeClr val="tx1"/>
                </a:solidFill>
                <a:latin typeface="Verdana" panose="020B0604030504040204" pitchFamily="34" charset="0"/>
                <a:ea typeface="Verdana" panose="020B0604030504040204" pitchFamily="34" charset="0"/>
              </a:rPr>
              <a:t>Increase the ability to collect accurate patient information</a:t>
            </a:r>
          </a:p>
          <a:p>
            <a:pPr marL="342900" indent="-342900">
              <a:lnSpc>
                <a:spcPct val="120000"/>
              </a:lnSpc>
              <a:buFont typeface="Arial" panose="020B0604020202020204" pitchFamily="34" charset="0"/>
              <a:buChar char="•"/>
            </a:pPr>
            <a:r>
              <a:rPr lang="en-US" sz="8000" dirty="0">
                <a:solidFill>
                  <a:schemeClr val="tx1"/>
                </a:solidFill>
                <a:latin typeface="Verdana" panose="020B0604030504040204" pitchFamily="34" charset="0"/>
                <a:ea typeface="Verdana" panose="020B0604030504040204" pitchFamily="34" charset="0"/>
              </a:rPr>
              <a:t>Expedite record reconciliation and matching across various agencies/systems</a:t>
            </a:r>
          </a:p>
          <a:p>
            <a:pPr marL="342900" indent="-342900">
              <a:lnSpc>
                <a:spcPct val="120000"/>
              </a:lnSpc>
              <a:buFont typeface="Arial" panose="020B0604020202020204" pitchFamily="34" charset="0"/>
              <a:buChar char="•"/>
            </a:pPr>
            <a:r>
              <a:rPr lang="en-US" sz="8000" dirty="0">
                <a:solidFill>
                  <a:schemeClr val="tx1"/>
                </a:solidFill>
                <a:latin typeface="Verdana" panose="020B0604030504040204" pitchFamily="34" charset="0"/>
                <a:ea typeface="Verdana" panose="020B0604030504040204" pitchFamily="34" charset="0"/>
              </a:rPr>
              <a:t>Facilitate outcome sharing between prehospital and hospital agencies</a:t>
            </a:r>
          </a:p>
          <a:p>
            <a:pPr marL="342900" indent="-342900">
              <a:lnSpc>
                <a:spcPct val="120000"/>
              </a:lnSpc>
              <a:buFont typeface="Arial" panose="020B0604020202020204" pitchFamily="34" charset="0"/>
              <a:buChar char="•"/>
            </a:pPr>
            <a:r>
              <a:rPr lang="en-US" sz="8000" dirty="0">
                <a:solidFill>
                  <a:schemeClr val="tx1"/>
                </a:solidFill>
                <a:latin typeface="Verdana" panose="020B0604030504040204" pitchFamily="34" charset="0"/>
                <a:ea typeface="Verdana" panose="020B0604030504040204" pitchFamily="34" charset="0"/>
              </a:rPr>
              <a:t>Provide time and cost savings in locating and accessing records across multiple systems</a:t>
            </a:r>
          </a:p>
          <a:p>
            <a:pPr marL="342900" indent="-342900">
              <a:buFont typeface="Arial" panose="020B0604020202020204" pitchFamily="34" charset="0"/>
              <a:buChar char="•"/>
            </a:pPr>
            <a:endParaRPr lang="en-US" sz="3300" dirty="0">
              <a:solidFill>
                <a:schemeClr val="tx1"/>
              </a:solidFill>
              <a:latin typeface="Verdana" panose="020B0604030504040204" pitchFamily="34" charset="0"/>
              <a:ea typeface="Verdana" panose="020B0604030504040204" pitchFamily="34" charset="0"/>
            </a:endParaRPr>
          </a:p>
          <a:p>
            <a:pPr algn="ctr"/>
            <a:r>
              <a:rPr lang="en-US" sz="8000" b="1" dirty="0">
                <a:solidFill>
                  <a:schemeClr val="tx1"/>
                </a:solidFill>
                <a:latin typeface="Verdana" panose="020B0604030504040204" pitchFamily="34" charset="0"/>
                <a:ea typeface="Verdana" panose="020B0604030504040204" pitchFamily="34" charset="0"/>
              </a:rPr>
              <a:t>The Texas EMS Wristband is for EVERYDAY USE by EMS and HOSPITALS</a:t>
            </a:r>
          </a:p>
          <a:p>
            <a:pPr algn="ctr"/>
            <a:r>
              <a:rPr lang="en-US" sz="8000" b="1" i="1" dirty="0">
                <a:solidFill>
                  <a:schemeClr val="tx1"/>
                </a:solidFill>
                <a:latin typeface="Verdana" panose="020B0604030504040204" pitchFamily="34" charset="0"/>
                <a:ea typeface="Verdana" panose="020B0604030504040204" pitchFamily="34" charset="0"/>
              </a:rPr>
              <a:t>EVERY patient, EVERY day!</a:t>
            </a:r>
          </a:p>
        </p:txBody>
      </p:sp>
      <p:pic>
        <p:nvPicPr>
          <p:cNvPr id="6" name="Picture 5">
            <a:extLst>
              <a:ext uri="{FF2B5EF4-FFF2-40B4-BE49-F238E27FC236}">
                <a16:creationId xmlns:a16="http://schemas.microsoft.com/office/drawing/2014/main" id="{878CB6F3-20A8-5F71-F0A1-A2ECFF6411A1}"/>
              </a:ext>
            </a:extLst>
          </p:cNvPr>
          <p:cNvPicPr>
            <a:picLocks noChangeAspect="1"/>
          </p:cNvPicPr>
          <p:nvPr/>
        </p:nvPicPr>
        <p:blipFill>
          <a:blip r:embed="rId2"/>
          <a:stretch>
            <a:fillRect/>
          </a:stretch>
        </p:blipFill>
        <p:spPr>
          <a:xfrm>
            <a:off x="4383492" y="457200"/>
            <a:ext cx="7094845" cy="981767"/>
          </a:xfrm>
          <a:prstGeom prst="rect">
            <a:avLst/>
          </a:prstGeom>
        </p:spPr>
      </p:pic>
    </p:spTree>
    <p:extLst>
      <p:ext uri="{BB962C8B-B14F-4D97-AF65-F5344CB8AC3E}">
        <p14:creationId xmlns:p14="http://schemas.microsoft.com/office/powerpoint/2010/main" val="97358856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99392C-DC22-480B-0DE5-0F9A1022BD8F}"/>
              </a:ext>
            </a:extLst>
          </p:cNvPr>
          <p:cNvSpPr>
            <a:spLocks noGrp="1"/>
          </p:cNvSpPr>
          <p:nvPr>
            <p:ph type="title"/>
          </p:nvPr>
        </p:nvSpPr>
        <p:spPr>
          <a:xfrm>
            <a:off x="759107" y="341587"/>
            <a:ext cx="10673786" cy="1600200"/>
          </a:xfrm>
        </p:spPr>
        <p:txBody>
          <a:bodyPr>
            <a:normAutofit fontScale="90000"/>
          </a:bodyPr>
          <a:lstStyle/>
          <a:p>
            <a:pPr algn="ctr"/>
            <a:br>
              <a:rPr lang="en-US" kern="1200" dirty="0">
                <a:solidFill>
                  <a:schemeClr val="tx1"/>
                </a:solidFill>
                <a:latin typeface="+mj-lt"/>
                <a:ea typeface="+mj-ea"/>
                <a:cs typeface="+mj-cs"/>
              </a:rPr>
            </a:br>
            <a:r>
              <a:rPr lang="en-US" sz="4400" kern="1200" dirty="0">
                <a:solidFill>
                  <a:schemeClr val="tx1"/>
                </a:solidFill>
                <a:latin typeface="Verdana" panose="020B0604030504040204" pitchFamily="34" charset="0"/>
                <a:ea typeface="Verdana" panose="020B0604030504040204" pitchFamily="34" charset="0"/>
                <a:cs typeface="+mj-cs"/>
              </a:rPr>
              <a:t>Texas EMS Wristband Expectations</a:t>
            </a:r>
            <a:br>
              <a:rPr lang="en-US" sz="4400" kern="1200" dirty="0">
                <a:solidFill>
                  <a:schemeClr val="tx1"/>
                </a:solidFill>
                <a:latin typeface="Verdana" panose="020B0604030504040204" pitchFamily="34" charset="0"/>
                <a:ea typeface="Verdana" panose="020B0604030504040204" pitchFamily="34" charset="0"/>
                <a:cs typeface="+mj-cs"/>
              </a:rPr>
            </a:br>
            <a:r>
              <a:rPr lang="en-US" sz="4400" i="1" kern="1200" dirty="0">
                <a:solidFill>
                  <a:schemeClr val="tx1"/>
                </a:solidFill>
                <a:latin typeface="Verdana" panose="020B0604030504040204" pitchFamily="34" charset="0"/>
                <a:ea typeface="Verdana" panose="020B0604030504040204" pitchFamily="34" charset="0"/>
                <a:cs typeface="+mj-cs"/>
              </a:rPr>
              <a:t>Incoming EMS Patients</a:t>
            </a:r>
            <a:br>
              <a:rPr lang="en-US" kern="1200" dirty="0">
                <a:solidFill>
                  <a:schemeClr val="tx1"/>
                </a:solidFill>
                <a:latin typeface="+mj-lt"/>
                <a:ea typeface="+mj-ea"/>
                <a:cs typeface="+mj-cs"/>
              </a:rPr>
            </a:br>
            <a:endParaRPr lang="en-US" dirty="0"/>
          </a:p>
        </p:txBody>
      </p:sp>
      <p:sp>
        <p:nvSpPr>
          <p:cNvPr id="7" name="Text Placeholder 6">
            <a:extLst>
              <a:ext uri="{FF2B5EF4-FFF2-40B4-BE49-F238E27FC236}">
                <a16:creationId xmlns:a16="http://schemas.microsoft.com/office/drawing/2014/main" id="{8A5D1FBF-253F-825C-C0C6-9CFAB1CC08EF}"/>
              </a:ext>
            </a:extLst>
          </p:cNvPr>
          <p:cNvSpPr>
            <a:spLocks noGrp="1"/>
          </p:cNvSpPr>
          <p:nvPr>
            <p:ph type="body" sz="quarter" idx="1"/>
          </p:nvPr>
        </p:nvSpPr>
        <p:spPr>
          <a:xfrm>
            <a:off x="759107" y="2934981"/>
            <a:ext cx="10991460" cy="3668175"/>
          </a:xfrm>
        </p:spPr>
        <p:txBody>
          <a:bodyPr>
            <a:normAutofit/>
          </a:bodyPr>
          <a:lstStyle/>
          <a:p>
            <a:r>
              <a:rPr lang="en-US" sz="2800" kern="1200" dirty="0">
                <a:solidFill>
                  <a:schemeClr val="tx1"/>
                </a:solidFill>
                <a:latin typeface="Verdana" panose="020B0604030504040204" pitchFamily="34" charset="0"/>
                <a:ea typeface="Verdana" panose="020B0604030504040204" pitchFamily="34" charset="0"/>
                <a:cs typeface="+mj-cs"/>
              </a:rPr>
              <a:t>When patients are received into a facility with either a Texas EMS Wristband or an EMS Triage Wristband:</a:t>
            </a:r>
          </a:p>
          <a:p>
            <a:pPr marL="457200" marR="0" lvl="0" indent="-4572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solidFill>
                  <a:srgbClr val="00366C"/>
                </a:solidFill>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Helvetica"/>
                <a:sym typeface="Calibri"/>
              </a:rPr>
              <a:t>Leave the wristband in place and DO NOT REMOVE</a:t>
            </a:r>
          </a:p>
          <a:p>
            <a:pPr marL="457200" marR="0" lvl="0" indent="-4572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solidFill>
                  <a:srgbClr val="00366C"/>
                </a:solidFill>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Helvetica"/>
                <a:sym typeface="Calibri"/>
              </a:rPr>
              <a:t>Enter the wristband’s unique identifier into a pre-identified query-able field within the facility’s electronic health record</a:t>
            </a:r>
          </a:p>
          <a:p>
            <a:pPr marL="457200" marR="0" lvl="0" indent="-4572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solidFill>
                  <a:srgbClr val="00366C"/>
                </a:solidFill>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Helvetica"/>
                <a:sym typeface="Calibri"/>
              </a:rPr>
              <a:t>If a wristband is accidentally removed – place a new wristband on the patient, cover or cross out the new barcode &amp; unique identifier, and write the previous wristband’s unique identifier on the new wristband using a permanent marker.</a:t>
            </a:r>
            <a:endParaRPr lang="en-US" sz="8600" kern="1200" dirty="0">
              <a:solidFill>
                <a:schemeClr val="tx1"/>
              </a:solidFill>
              <a:ea typeface="+mj-ea"/>
              <a:cs typeface="+mj-cs"/>
            </a:endParaRPr>
          </a:p>
        </p:txBody>
      </p:sp>
      <p:pic>
        <p:nvPicPr>
          <p:cNvPr id="2" name="Picture 1">
            <a:extLst>
              <a:ext uri="{FF2B5EF4-FFF2-40B4-BE49-F238E27FC236}">
                <a16:creationId xmlns:a16="http://schemas.microsoft.com/office/drawing/2014/main" id="{ED696E1D-B15B-5568-7573-62779CF96BE8}"/>
              </a:ext>
            </a:extLst>
          </p:cNvPr>
          <p:cNvPicPr>
            <a:picLocks noChangeAspect="1"/>
          </p:cNvPicPr>
          <p:nvPr/>
        </p:nvPicPr>
        <p:blipFill>
          <a:blip r:embed="rId2"/>
          <a:stretch>
            <a:fillRect/>
          </a:stretch>
        </p:blipFill>
        <p:spPr>
          <a:xfrm>
            <a:off x="991992" y="1719278"/>
            <a:ext cx="4642400" cy="676244"/>
          </a:xfrm>
          <a:prstGeom prst="rect">
            <a:avLst/>
          </a:prstGeom>
        </p:spPr>
      </p:pic>
      <p:pic>
        <p:nvPicPr>
          <p:cNvPr id="3" name="Picture 2">
            <a:extLst>
              <a:ext uri="{FF2B5EF4-FFF2-40B4-BE49-F238E27FC236}">
                <a16:creationId xmlns:a16="http://schemas.microsoft.com/office/drawing/2014/main" id="{53D4B77A-FCE2-4450-16A1-F31EFB1DA681}"/>
              </a:ext>
            </a:extLst>
          </p:cNvPr>
          <p:cNvPicPr>
            <a:picLocks noChangeAspect="1"/>
          </p:cNvPicPr>
          <p:nvPr/>
        </p:nvPicPr>
        <p:blipFill>
          <a:blip r:embed="rId3"/>
          <a:stretch>
            <a:fillRect/>
          </a:stretch>
        </p:blipFill>
        <p:spPr>
          <a:xfrm>
            <a:off x="5786597" y="1846023"/>
            <a:ext cx="4975149" cy="492399"/>
          </a:xfrm>
          <a:prstGeom prst="rect">
            <a:avLst/>
          </a:prstGeom>
        </p:spPr>
      </p:pic>
    </p:spTree>
    <p:extLst>
      <p:ext uri="{BB962C8B-B14F-4D97-AF65-F5344CB8AC3E}">
        <p14:creationId xmlns:p14="http://schemas.microsoft.com/office/powerpoint/2010/main" val="314152193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99392C-DC22-480B-0DE5-0F9A1022BD8F}"/>
              </a:ext>
            </a:extLst>
          </p:cNvPr>
          <p:cNvSpPr>
            <a:spLocks noGrp="1"/>
          </p:cNvSpPr>
          <p:nvPr>
            <p:ph type="title"/>
          </p:nvPr>
        </p:nvSpPr>
        <p:spPr>
          <a:xfrm>
            <a:off x="759107" y="457200"/>
            <a:ext cx="11033500" cy="1600200"/>
          </a:xfrm>
        </p:spPr>
        <p:txBody>
          <a:bodyPr>
            <a:normAutofit fontScale="90000"/>
          </a:bodyPr>
          <a:lstStyle/>
          <a:p>
            <a:pPr algn="ctr"/>
            <a:br>
              <a:rPr lang="en-US" kern="1200" dirty="0">
                <a:solidFill>
                  <a:schemeClr val="tx1"/>
                </a:solidFill>
                <a:latin typeface="+mj-lt"/>
                <a:ea typeface="+mj-ea"/>
                <a:cs typeface="+mj-cs"/>
              </a:rPr>
            </a:br>
            <a:r>
              <a:rPr lang="en-US" sz="4400" kern="1200" dirty="0">
                <a:solidFill>
                  <a:schemeClr val="tx1"/>
                </a:solidFill>
                <a:latin typeface="Verdana" panose="020B0604030504040204" pitchFamily="34" charset="0"/>
                <a:ea typeface="Verdana" panose="020B0604030504040204" pitchFamily="34" charset="0"/>
                <a:cs typeface="+mj-cs"/>
              </a:rPr>
              <a:t>Texas EMS Wristband Expectations</a:t>
            </a:r>
            <a:br>
              <a:rPr lang="en-US" sz="4400" kern="1200" dirty="0">
                <a:solidFill>
                  <a:schemeClr val="tx1"/>
                </a:solidFill>
                <a:latin typeface="Verdana" panose="020B0604030504040204" pitchFamily="34" charset="0"/>
                <a:ea typeface="Verdana" panose="020B0604030504040204" pitchFamily="34" charset="0"/>
                <a:cs typeface="+mj-cs"/>
              </a:rPr>
            </a:br>
            <a:r>
              <a:rPr lang="en-US" sz="4400" i="1" kern="1200" dirty="0">
                <a:solidFill>
                  <a:schemeClr val="tx1"/>
                </a:solidFill>
                <a:latin typeface="Verdana" panose="020B0604030504040204" pitchFamily="34" charset="0"/>
                <a:ea typeface="Verdana" panose="020B0604030504040204" pitchFamily="34" charset="0"/>
                <a:cs typeface="+mj-cs"/>
              </a:rPr>
              <a:t>Outgoing EMS Patients</a:t>
            </a:r>
            <a:br>
              <a:rPr lang="en-US" kern="1200" dirty="0">
                <a:solidFill>
                  <a:schemeClr val="tx1"/>
                </a:solidFill>
                <a:latin typeface="+mj-lt"/>
                <a:ea typeface="+mj-ea"/>
                <a:cs typeface="+mj-cs"/>
              </a:rPr>
            </a:br>
            <a:endParaRPr lang="en-US" dirty="0"/>
          </a:p>
        </p:txBody>
      </p:sp>
      <p:sp>
        <p:nvSpPr>
          <p:cNvPr id="7" name="Text Placeholder 6">
            <a:extLst>
              <a:ext uri="{FF2B5EF4-FFF2-40B4-BE49-F238E27FC236}">
                <a16:creationId xmlns:a16="http://schemas.microsoft.com/office/drawing/2014/main" id="{8A5D1FBF-253F-825C-C0C6-9CFAB1CC08EF}"/>
              </a:ext>
            </a:extLst>
          </p:cNvPr>
          <p:cNvSpPr>
            <a:spLocks noGrp="1"/>
          </p:cNvSpPr>
          <p:nvPr>
            <p:ph type="body" sz="quarter" idx="1"/>
          </p:nvPr>
        </p:nvSpPr>
        <p:spPr>
          <a:xfrm>
            <a:off x="759108" y="2589212"/>
            <a:ext cx="11033499" cy="3811588"/>
          </a:xfrm>
        </p:spPr>
        <p:txBody>
          <a:bodyPr>
            <a:normAutofit lnSpcReduction="10000"/>
          </a:bodyPr>
          <a:lstStyle/>
          <a:p>
            <a:pPr algn="ctr"/>
            <a:endParaRPr lang="en-US" sz="3400" dirty="0">
              <a:solidFill>
                <a:srgbClr val="FF0000"/>
              </a:solidFill>
            </a:endParaRPr>
          </a:p>
          <a:p>
            <a:r>
              <a:rPr lang="en-US" sz="2800" kern="1200" dirty="0">
                <a:solidFill>
                  <a:schemeClr val="tx1"/>
                </a:solidFill>
                <a:latin typeface="Verdana" panose="020B0604030504040204" pitchFamily="34" charset="0"/>
                <a:ea typeface="Verdana" panose="020B0604030504040204" pitchFamily="34" charset="0"/>
                <a:cs typeface="+mj-cs"/>
              </a:rPr>
              <a:t>When transferring patients out of the facility:</a:t>
            </a:r>
          </a:p>
          <a:p>
            <a:pPr marL="457200" marR="0" lvl="0" indent="-4572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solidFill>
                  <a:srgbClr val="00366C"/>
                </a:solidFill>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Helvetica"/>
                <a:sym typeface="Calibri"/>
              </a:rPr>
              <a:t>Place a Texas EMS Wristband on the patient (if one is not already in place)</a:t>
            </a:r>
          </a:p>
          <a:p>
            <a:pPr marL="457200" marR="0" lvl="0" indent="-4572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solidFill>
                  <a:srgbClr val="00366C"/>
                </a:solidFill>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Helvetica"/>
                <a:sym typeface="Calibri"/>
              </a:rPr>
              <a:t>Enter the wristband’s unique identifier into a pre-identified query-able field within the facility’s electronic health record prior to patient transfer</a:t>
            </a:r>
          </a:p>
          <a:p>
            <a:pPr marL="457200" marR="0" lvl="0" indent="-4572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solidFill>
                  <a:srgbClr val="00366C"/>
                </a:solidFill>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Helvetica"/>
                <a:sym typeface="Calibri"/>
              </a:rPr>
              <a:t>If a wristband is accidentally removed – place a new wristband on the patient, cover or cross out the new barcode &amp; unique identifier, and write the previous wristband’s unique identifier on the new wristband using a permanent marker</a:t>
            </a:r>
          </a:p>
          <a:p>
            <a:pPr marL="0" marR="0" lvl="0" indent="0" algn="l" defTabSz="914400" rtl="0" eaLnBrk="1" fontAlgn="auto" latinLnBrk="0" hangingPunct="1">
              <a:lnSpc>
                <a:spcPct val="90000"/>
              </a:lnSpc>
              <a:spcBef>
                <a:spcPts val="1000"/>
              </a:spcBef>
              <a:spcAft>
                <a:spcPts val="0"/>
              </a:spcAft>
              <a:buClrTx/>
              <a:buSzPct val="100000"/>
              <a:buFont typeface="Arial"/>
              <a:buNone/>
              <a:tabLst/>
              <a:defRPr>
                <a:solidFill>
                  <a:srgbClr val="00366C"/>
                </a:solidFill>
              </a:defRPr>
            </a:pPr>
            <a:endParaRPr kumimoji="0" lang="en-US" sz="2900" b="0" i="0" u="none" strike="noStrike" kern="1200" cap="none" spc="0" normalizeH="0" baseline="0" noProof="0" dirty="0">
              <a:ln>
                <a:noFill/>
              </a:ln>
              <a:solidFill>
                <a:srgbClr val="000000"/>
              </a:solidFill>
              <a:effectLst/>
              <a:uLnTx/>
              <a:uFillTx/>
              <a:latin typeface="Calibri"/>
              <a:ea typeface="+mj-ea"/>
              <a:cs typeface="Helvetica"/>
              <a:sym typeface="Calibri"/>
            </a:endParaRPr>
          </a:p>
          <a:p>
            <a:endParaRPr lang="en-US" sz="8600" kern="1200" dirty="0">
              <a:solidFill>
                <a:schemeClr val="tx1"/>
              </a:solidFill>
              <a:ea typeface="+mj-ea"/>
              <a:cs typeface="+mj-cs"/>
            </a:endParaRPr>
          </a:p>
        </p:txBody>
      </p:sp>
      <p:pic>
        <p:nvPicPr>
          <p:cNvPr id="2" name="Picture 1">
            <a:extLst>
              <a:ext uri="{FF2B5EF4-FFF2-40B4-BE49-F238E27FC236}">
                <a16:creationId xmlns:a16="http://schemas.microsoft.com/office/drawing/2014/main" id="{ED696E1D-B15B-5568-7573-62779CF96BE8}"/>
              </a:ext>
            </a:extLst>
          </p:cNvPr>
          <p:cNvPicPr>
            <a:picLocks noChangeAspect="1"/>
          </p:cNvPicPr>
          <p:nvPr/>
        </p:nvPicPr>
        <p:blipFill>
          <a:blip r:embed="rId2"/>
          <a:stretch>
            <a:fillRect/>
          </a:stretch>
        </p:blipFill>
        <p:spPr>
          <a:xfrm>
            <a:off x="3064997" y="1730195"/>
            <a:ext cx="6421720" cy="935432"/>
          </a:xfrm>
          <a:prstGeom prst="rect">
            <a:avLst/>
          </a:prstGeom>
        </p:spPr>
      </p:pic>
    </p:spTree>
    <p:extLst>
      <p:ext uri="{BB962C8B-B14F-4D97-AF65-F5344CB8AC3E}">
        <p14:creationId xmlns:p14="http://schemas.microsoft.com/office/powerpoint/2010/main" val="193986821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99392C-DC22-480B-0DE5-0F9A1022BD8F}"/>
              </a:ext>
            </a:extLst>
          </p:cNvPr>
          <p:cNvSpPr>
            <a:spLocks noGrp="1"/>
          </p:cNvSpPr>
          <p:nvPr>
            <p:ph type="title"/>
          </p:nvPr>
        </p:nvSpPr>
        <p:spPr>
          <a:xfrm>
            <a:off x="2638118" y="348095"/>
            <a:ext cx="9166039" cy="1600200"/>
          </a:xfrm>
        </p:spPr>
        <p:txBody>
          <a:bodyPr>
            <a:normAutofit fontScale="90000"/>
          </a:bodyPr>
          <a:lstStyle/>
          <a:p>
            <a:pPr algn="ctr"/>
            <a:br>
              <a:rPr lang="en-US" kern="1200" dirty="0">
                <a:solidFill>
                  <a:schemeClr val="tx1"/>
                </a:solidFill>
                <a:latin typeface="Verdana" panose="020B0604030504040204" pitchFamily="34" charset="0"/>
                <a:ea typeface="Verdana" panose="020B0604030504040204" pitchFamily="34" charset="0"/>
                <a:cs typeface="+mj-cs"/>
              </a:rPr>
            </a:br>
            <a:r>
              <a:rPr lang="en-US" sz="4400" kern="1200" dirty="0">
                <a:solidFill>
                  <a:schemeClr val="tx1"/>
                </a:solidFill>
                <a:latin typeface="Verdana" panose="020B0604030504040204" pitchFamily="34" charset="0"/>
                <a:ea typeface="Verdana" panose="020B0604030504040204" pitchFamily="34" charset="0"/>
                <a:cs typeface="+mj-cs"/>
              </a:rPr>
              <a:t>Texas EMS Wristband Expectations</a:t>
            </a:r>
            <a:br>
              <a:rPr lang="en-US" sz="4400" kern="1200" dirty="0">
                <a:solidFill>
                  <a:schemeClr val="tx1"/>
                </a:solidFill>
                <a:latin typeface="Verdana" panose="020B0604030504040204" pitchFamily="34" charset="0"/>
                <a:ea typeface="Verdana" panose="020B0604030504040204" pitchFamily="34" charset="0"/>
                <a:cs typeface="+mj-cs"/>
              </a:rPr>
            </a:br>
            <a:r>
              <a:rPr lang="en-US" sz="4000" b="1" i="1" kern="1200" dirty="0">
                <a:solidFill>
                  <a:schemeClr val="tx1"/>
                </a:solidFill>
                <a:latin typeface="Verdana" panose="020B0604030504040204" pitchFamily="34" charset="0"/>
                <a:ea typeface="Verdana" panose="020B0604030504040204" pitchFamily="34" charset="0"/>
                <a:cs typeface="+mj-cs"/>
              </a:rPr>
              <a:t>DSHS Rules Requirement</a:t>
            </a:r>
            <a:br>
              <a:rPr lang="en-US" kern="1200" dirty="0">
                <a:solidFill>
                  <a:schemeClr val="tx1"/>
                </a:solidFill>
                <a:latin typeface="Verdana" panose="020B0604030504040204" pitchFamily="34" charset="0"/>
                <a:ea typeface="Verdana" panose="020B0604030504040204" pitchFamily="34" charset="0"/>
                <a:cs typeface="+mj-cs"/>
              </a:rPr>
            </a:br>
            <a:endParaRPr lang="en-US" dirty="0">
              <a:latin typeface="Verdana" panose="020B0604030504040204" pitchFamily="34" charset="0"/>
              <a:ea typeface="Verdana" panose="020B0604030504040204" pitchFamily="34" charset="0"/>
            </a:endParaRPr>
          </a:p>
        </p:txBody>
      </p:sp>
      <p:sp>
        <p:nvSpPr>
          <p:cNvPr id="7" name="Text Placeholder 6">
            <a:extLst>
              <a:ext uri="{FF2B5EF4-FFF2-40B4-BE49-F238E27FC236}">
                <a16:creationId xmlns:a16="http://schemas.microsoft.com/office/drawing/2014/main" id="{8A5D1FBF-253F-825C-C0C6-9CFAB1CC08EF}"/>
              </a:ext>
            </a:extLst>
          </p:cNvPr>
          <p:cNvSpPr>
            <a:spLocks noGrp="1"/>
          </p:cNvSpPr>
          <p:nvPr>
            <p:ph type="body" sz="quarter" idx="1"/>
          </p:nvPr>
        </p:nvSpPr>
        <p:spPr>
          <a:xfrm>
            <a:off x="2910348" y="1602658"/>
            <a:ext cx="8603225" cy="4945287"/>
          </a:xfrm>
        </p:spPr>
        <p:txBody>
          <a:bodyPr>
            <a:normAutofit fontScale="25000" lnSpcReduction="20000"/>
          </a:bodyPr>
          <a:lstStyle/>
          <a:p>
            <a:endParaRPr lang="en-US" sz="3400" dirty="0">
              <a:solidFill>
                <a:srgbClr val="FF0000"/>
              </a:solidFill>
            </a:endParaRPr>
          </a:p>
          <a:p>
            <a:r>
              <a:rPr lang="en-US" sz="8600" kern="1200" dirty="0">
                <a:solidFill>
                  <a:schemeClr val="tx1"/>
                </a:solidFill>
                <a:ea typeface="+mj-ea"/>
                <a:cs typeface="+mj-cs"/>
              </a:rPr>
              <a:t>There is expectation that both the Texas EMS &amp; EMS Triage Wristbands will be referenced within the Texas Department of State Health Services (DSHS) Rules, primarily within the revised Trauma Rules, as shown below: </a:t>
            </a:r>
          </a:p>
          <a:p>
            <a:endParaRPr kumimoji="0" lang="en-US" sz="6400" b="0" i="0" u="none" strike="noStrike" kern="1200" cap="none" spc="0" normalizeH="0" baseline="0" noProof="0" dirty="0">
              <a:ln>
                <a:noFill/>
              </a:ln>
              <a:solidFill>
                <a:schemeClr val="tx1"/>
              </a:solidFill>
              <a:effectLst/>
              <a:uLnTx/>
              <a:uFillTx/>
              <a:latin typeface="Calibri"/>
              <a:ea typeface="+mj-ea"/>
              <a:cs typeface="+mj-cs"/>
              <a:sym typeface="Calibri"/>
            </a:endParaRPr>
          </a:p>
          <a:p>
            <a:pPr lvl="0" eaLnBrk="1" fontAlgn="base" hangingPunct="1">
              <a:defRPr>
                <a:solidFill>
                  <a:srgbClr val="00366C"/>
                </a:solidFill>
              </a:defRPr>
            </a:pPr>
            <a:r>
              <a:rPr lang="en-US" sz="8000" b="1" cap="all" dirty="0">
                <a:solidFill>
                  <a:srgbClr val="333333"/>
                </a:solidFill>
                <a:latin typeface="radikalmedium"/>
              </a:rPr>
              <a:t>Revised Trauma Rule §157.125: Requirements for Trauma Facility Designation</a:t>
            </a:r>
          </a:p>
          <a:p>
            <a:pPr marL="342900" indent="-342900">
              <a:buSzPct val="100000"/>
              <a:buFont typeface="Arial" panose="020B0604020202020204" pitchFamily="34" charset="0"/>
              <a:buChar char="•"/>
              <a:defRPr>
                <a:solidFill>
                  <a:srgbClr val="00366C"/>
                </a:solidFill>
              </a:defRPr>
            </a:pPr>
            <a:r>
              <a:rPr lang="en-US" sz="8000" dirty="0">
                <a:solidFill>
                  <a:srgbClr val="666666"/>
                </a:solidFill>
                <a:latin typeface="radikalthin"/>
              </a:rPr>
              <a:t>Section 19, subsection (A); integration of the EMS patient care records, to include the EMS wristband tracking number.</a:t>
            </a:r>
          </a:p>
          <a:p>
            <a:pPr marL="342900" lvl="0" indent="-342900" eaLnBrk="1" fontAlgn="auto" hangingPunct="1">
              <a:buSzPct val="100000"/>
              <a:buFont typeface="Arial" panose="020B0604020202020204" pitchFamily="34" charset="0"/>
              <a:buChar char="•"/>
              <a:defRPr>
                <a:solidFill>
                  <a:srgbClr val="00366C"/>
                </a:solidFill>
              </a:defRPr>
            </a:pPr>
            <a:r>
              <a:rPr lang="en-US" sz="8000" dirty="0">
                <a:solidFill>
                  <a:srgbClr val="666666"/>
                </a:solidFill>
                <a:latin typeface="radikalthin"/>
              </a:rPr>
              <a:t>Section 27, subsection (E); The EMS wristband tracking number must be included in the registry abstraction and submission to the State Registry. If a wristband is accidentally removed – place a new wristband on the patient, cover or cross out the new barcode &amp; unique identifier, and write the previous wristband’s unique identifier on the new wristband using a permanent marker</a:t>
            </a:r>
          </a:p>
          <a:p>
            <a:pPr algn="l" fontAlgn="base"/>
            <a:r>
              <a:rPr lang="en-US" sz="8000" b="1" i="0" cap="all" dirty="0">
                <a:solidFill>
                  <a:srgbClr val="333333"/>
                </a:solidFill>
                <a:effectLst/>
                <a:latin typeface="radikalmedium"/>
              </a:rPr>
              <a:t>Emergency Medical Services (EMS) Rule §157.11: Requirements for an EMS Provider</a:t>
            </a:r>
            <a:endParaRPr lang="en-US" sz="8000" b="0" i="0" cap="all" dirty="0">
              <a:solidFill>
                <a:srgbClr val="333333"/>
              </a:solidFill>
              <a:effectLst/>
              <a:latin typeface="radikalmedium"/>
            </a:endParaRPr>
          </a:p>
          <a:p>
            <a:pPr marL="342900" indent="-342900" fontAlgn="base">
              <a:buSzPct val="100000"/>
              <a:buFont typeface="Arial" panose="020B0604020202020204" pitchFamily="34" charset="0"/>
              <a:buChar char="•"/>
              <a:defRPr>
                <a:solidFill>
                  <a:srgbClr val="00366C"/>
                </a:solidFill>
              </a:defRPr>
            </a:pPr>
            <a:r>
              <a:rPr lang="en-US" sz="8000" dirty="0">
                <a:solidFill>
                  <a:srgbClr val="666666"/>
                </a:solidFill>
                <a:latin typeface="radikalthin"/>
              </a:rPr>
              <a:t>Subsection (k); Paragraph (7): EMS vehicles must also have: each vehicle will carry 25 triage tags in coordination with the Regional Advisory Council (RAC).</a:t>
            </a:r>
          </a:p>
          <a:p>
            <a:pPr marL="342900" lvl="0" indent="-342900" eaLnBrk="1" fontAlgn="auto" hangingPunct="1">
              <a:buSzPct val="100000"/>
              <a:buFont typeface="Arial" panose="020B0604020202020204" pitchFamily="34" charset="0"/>
              <a:buChar char="•"/>
              <a:defRPr>
                <a:solidFill>
                  <a:srgbClr val="00366C"/>
                </a:solidFill>
              </a:defRPr>
            </a:pPr>
            <a:endParaRPr lang="en-US" sz="8000" dirty="0">
              <a:solidFill>
                <a:srgbClr val="666666"/>
              </a:solidFill>
              <a:latin typeface="radikalthin"/>
            </a:endParaRPr>
          </a:p>
          <a:p>
            <a:pPr marL="457200" marR="0" lvl="0" indent="-4572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solidFill>
                  <a:srgbClr val="00366C"/>
                </a:solidFill>
              </a:defRPr>
            </a:pPr>
            <a:endParaRPr kumimoji="0" lang="en-US" sz="2900" b="0" i="0" u="none" strike="noStrike" kern="1200" cap="none" spc="0" normalizeH="0" baseline="0" noProof="0" dirty="0">
              <a:ln>
                <a:noFill/>
              </a:ln>
              <a:solidFill>
                <a:srgbClr val="000000"/>
              </a:solidFill>
              <a:effectLst/>
              <a:uLnTx/>
              <a:uFillTx/>
              <a:latin typeface="Calibri"/>
              <a:ea typeface="+mj-ea"/>
              <a:cs typeface="Helvetica"/>
              <a:sym typeface="Calibri"/>
            </a:endParaRPr>
          </a:p>
          <a:p>
            <a:r>
              <a:rPr lang="en-US" sz="8600" kern="1200" dirty="0">
                <a:solidFill>
                  <a:schemeClr val="tx1"/>
                </a:solidFill>
                <a:ea typeface="+mj-ea"/>
                <a:cs typeface="+mj-cs"/>
              </a:rPr>
              <a:t> </a:t>
            </a:r>
          </a:p>
        </p:txBody>
      </p:sp>
      <p:pic>
        <p:nvPicPr>
          <p:cNvPr id="3" name="Picture 2">
            <a:extLst>
              <a:ext uri="{FF2B5EF4-FFF2-40B4-BE49-F238E27FC236}">
                <a16:creationId xmlns:a16="http://schemas.microsoft.com/office/drawing/2014/main" id="{61B0AC21-024F-ED0D-CC38-9A868F887434}"/>
              </a:ext>
            </a:extLst>
          </p:cNvPr>
          <p:cNvPicPr>
            <a:picLocks noChangeAspect="1"/>
          </p:cNvPicPr>
          <p:nvPr/>
        </p:nvPicPr>
        <p:blipFill>
          <a:blip r:embed="rId2"/>
          <a:stretch>
            <a:fillRect/>
          </a:stretch>
        </p:blipFill>
        <p:spPr>
          <a:xfrm>
            <a:off x="387843" y="238991"/>
            <a:ext cx="1963636" cy="1818409"/>
          </a:xfrm>
          <a:prstGeom prst="rect">
            <a:avLst/>
          </a:prstGeom>
        </p:spPr>
      </p:pic>
    </p:spTree>
    <p:extLst>
      <p:ext uri="{BB962C8B-B14F-4D97-AF65-F5344CB8AC3E}">
        <p14:creationId xmlns:p14="http://schemas.microsoft.com/office/powerpoint/2010/main" val="365538942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 name="Rectangle 22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D724E-66BB-C330-6132-F63D69C21DA0}"/>
              </a:ext>
            </a:extLst>
          </p:cNvPr>
          <p:cNvSpPr>
            <a:spLocks noGrp="1"/>
          </p:cNvSpPr>
          <p:nvPr>
            <p:ph type="title"/>
          </p:nvPr>
        </p:nvSpPr>
        <p:spPr>
          <a:xfrm>
            <a:off x="384373" y="1488655"/>
            <a:ext cx="4488641" cy="2690949"/>
          </a:xfrm>
        </p:spPr>
        <p:txBody>
          <a:bodyPr vert="horz" lIns="91440" tIns="45720" rIns="91440" bIns="45720" rtlCol="0" anchor="t">
            <a:normAutofit/>
          </a:bodyPr>
          <a:lstStyle/>
          <a:p>
            <a:pPr>
              <a:spcBef>
                <a:spcPct val="0"/>
              </a:spcBef>
            </a:pPr>
            <a:r>
              <a:rPr lang="en-US" kern="1200" dirty="0">
                <a:solidFill>
                  <a:schemeClr val="tx1"/>
                </a:solidFill>
              </a:rPr>
              <a:t>SPECIAL</a:t>
            </a:r>
            <a:br>
              <a:rPr lang="en-US" kern="1200" dirty="0">
                <a:solidFill>
                  <a:schemeClr val="tx1"/>
                </a:solidFill>
              </a:rPr>
            </a:br>
            <a:r>
              <a:rPr lang="en-US" kern="1200" dirty="0">
                <a:solidFill>
                  <a:schemeClr val="tx1"/>
                </a:solidFill>
              </a:rPr>
              <a:t>CONSIDERATIONS</a:t>
            </a:r>
            <a:endParaRPr lang="en-US" kern="1200" dirty="0">
              <a:solidFill>
                <a:schemeClr val="tx1"/>
              </a:solidFill>
              <a:latin typeface="+mj-lt"/>
              <a:ea typeface="+mj-ea"/>
              <a:cs typeface="+mj-cs"/>
            </a:endParaRPr>
          </a:p>
        </p:txBody>
      </p:sp>
      <p:grpSp>
        <p:nvGrpSpPr>
          <p:cNvPr id="226" name="Group 22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27" name="Rectangle 23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2" name="Straight Connector 23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29" name="Rectangle 23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Slide Number Placeholder 3"/>
          <p:cNvSpPr txBox="1">
            <a:spLocks noGrp="1"/>
          </p:cNvSpPr>
          <p:nvPr>
            <p:ph type="sldNum" sz="quarter" idx="2"/>
          </p:nvPr>
        </p:nvSpPr>
        <p:spPr>
          <a:xfrm>
            <a:off x="8610600" y="6492240"/>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37</a:t>
            </a:fld>
            <a:endParaRPr lang="en-US" kern="1200">
              <a:solidFill>
                <a:schemeClr val="tx1">
                  <a:tint val="75000"/>
                </a:schemeClr>
              </a:solidFill>
            </a:endParaRPr>
          </a:p>
        </p:txBody>
      </p:sp>
      <p:sp>
        <p:nvSpPr>
          <p:cNvPr id="3" name="Title 1">
            <a:extLst>
              <a:ext uri="{FF2B5EF4-FFF2-40B4-BE49-F238E27FC236}">
                <a16:creationId xmlns:a16="http://schemas.microsoft.com/office/drawing/2014/main" id="{419E14D0-2FDC-AF00-84D0-7CB5A6BAEE03}"/>
              </a:ext>
            </a:extLst>
          </p:cNvPr>
          <p:cNvSpPr txBox="1">
            <a:spLocks/>
          </p:cNvSpPr>
          <p:nvPr/>
        </p:nvSpPr>
        <p:spPr>
          <a:xfrm>
            <a:off x="423947" y="2608423"/>
            <a:ext cx="4535053"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hangingPunct="1"/>
            <a:r>
              <a:rPr lang="en-US" sz="2800" dirty="0">
                <a:latin typeface="Verdana" panose="020B0604030504040204" pitchFamily="34" charset="0"/>
                <a:ea typeface="Verdana" panose="020B0604030504040204" pitchFamily="34" charset="0"/>
              </a:rPr>
              <a:t>Night Operations</a:t>
            </a:r>
          </a:p>
        </p:txBody>
      </p:sp>
      <p:pic>
        <p:nvPicPr>
          <p:cNvPr id="5" name="Picture 5">
            <a:extLst>
              <a:ext uri="{FF2B5EF4-FFF2-40B4-BE49-F238E27FC236}">
                <a16:creationId xmlns:a16="http://schemas.microsoft.com/office/drawing/2014/main" id="{6EDA834C-28E4-DFD1-15BD-89857B13B0B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43374" y="1158078"/>
            <a:ext cx="6084281" cy="4541208"/>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0" name="Rectangle 23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24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43" name="Rectangle 24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Rectangle 24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itle 1"/>
          <p:cNvSpPr txBox="1">
            <a:spLocks noGrp="1"/>
          </p:cNvSpPr>
          <p:nvPr>
            <p:ph type="title"/>
          </p:nvPr>
        </p:nvSpPr>
        <p:spPr>
          <a:xfrm>
            <a:off x="711539" y="807533"/>
            <a:ext cx="11022245"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NIGHT OPERATIONS CONSIDERATIONS</a:t>
            </a:r>
          </a:p>
        </p:txBody>
      </p:sp>
      <p:sp>
        <p:nvSpPr>
          <p:cNvPr id="234" name="Content Placeholder 2"/>
          <p:cNvSpPr txBox="1">
            <a:spLocks noGrp="1"/>
          </p:cNvSpPr>
          <p:nvPr>
            <p:ph type="body" sz="half" idx="1"/>
          </p:nvPr>
        </p:nvSpPr>
        <p:spPr>
          <a:xfrm>
            <a:off x="1043630" y="2704014"/>
            <a:ext cx="10310169" cy="3324099"/>
          </a:xfrm>
          <a:prstGeom prst="rect">
            <a:avLst/>
          </a:prstGeom>
        </p:spPr>
        <p:txBody>
          <a:bodyPr vert="horz" lIns="91440" tIns="45720" rIns="91440" bIns="45720" rtlCol="0" anchor="ctr">
            <a:noAutofit/>
          </a:bodyPr>
          <a:lstStyle/>
          <a:p>
            <a:pPr>
              <a:spcBef>
                <a:spcPts val="600"/>
              </a:spcBef>
              <a:buFont typeface="Arial" panose="020B0604020202020204" pitchFamily="34" charset="0"/>
              <a:buChar char="•"/>
              <a:defRPr>
                <a:solidFill>
                  <a:srgbClr val="00366C"/>
                </a:solidFill>
                <a:latin typeface="Arial"/>
                <a:ea typeface="Arial"/>
                <a:cs typeface="Arial"/>
                <a:sym typeface="Arial"/>
              </a:defRPr>
            </a:pPr>
            <a:r>
              <a:rPr lang="en-US" sz="2000" kern="1200" dirty="0">
                <a:solidFill>
                  <a:schemeClr val="tx1"/>
                </a:solidFill>
                <a:latin typeface="Verdana" panose="020B0604030504040204" pitchFamily="34" charset="0"/>
                <a:ea typeface="Verdana" panose="020B0604030504040204" pitchFamily="34" charset="0"/>
              </a:rPr>
              <a:t>Decreased visibility</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Night Vision Goggles (NVG’s)</a:t>
            </a:r>
          </a:p>
          <a:p>
            <a:pPr marL="685800" lvl="1" indent="-228600">
              <a:spcBef>
                <a:spcPts val="500"/>
              </a:spcBef>
              <a:buFont typeface="Arial" panose="020B0604020202020204" pitchFamily="34" charset="0"/>
              <a:buChar cha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Improves vision</a:t>
            </a:r>
          </a:p>
          <a:p>
            <a:pPr marL="685800" lvl="1" indent="-228600">
              <a:spcBef>
                <a:spcPts val="500"/>
              </a:spcBef>
              <a:buFont typeface="Arial" panose="020B0604020202020204" pitchFamily="34" charset="0"/>
              <a:buChar cha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Can impair depth perception</a:t>
            </a:r>
          </a:p>
          <a:p>
            <a:pPr marL="685800" lvl="1" indent="-228600">
              <a:spcBef>
                <a:spcPts val="500"/>
              </a:spcBef>
              <a:buFont typeface="Arial" panose="020B0604020202020204" pitchFamily="34" charset="0"/>
              <a:buChar cha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Can cause difficulty in differentiating terrain </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Light control</a:t>
            </a:r>
          </a:p>
          <a:p>
            <a:pPr marL="685800" lvl="1" indent="-228600">
              <a:spcBef>
                <a:spcPts val="500"/>
              </a:spcBef>
              <a:buFont typeface="Arial" panose="020B0604020202020204" pitchFamily="34" charset="0"/>
              <a:buChar cha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Do not shine light directly into the cockpit or towards the aircraft</a:t>
            </a:r>
          </a:p>
          <a:p>
            <a:pPr marL="685800" lvl="1" indent="-228600">
              <a:spcBef>
                <a:spcPts val="500"/>
              </a:spcBef>
              <a:buFont typeface="Arial" panose="020B0604020202020204" pitchFamily="34" charset="0"/>
              <a:buChar char="•"/>
              <a:defRPr sz="200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Excessive overhead lights may be problematic</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LZ/Helipad lighting is of increased importance</a:t>
            </a:r>
          </a:p>
        </p:txBody>
      </p:sp>
      <p:cxnSp>
        <p:nvCxnSpPr>
          <p:cNvPr id="249" name="Straight Connector 24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5"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38</a:t>
            </a:fld>
            <a:endParaRPr lang="en-US" kern="1200">
              <a:solidFill>
                <a:schemeClr val="tx1">
                  <a:tint val="75000"/>
                </a:schemeClr>
              </a:solidFill>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 name="Rectangle 22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D724E-66BB-C330-6132-F63D69C21DA0}"/>
              </a:ext>
            </a:extLst>
          </p:cNvPr>
          <p:cNvSpPr>
            <a:spLocks noGrp="1"/>
          </p:cNvSpPr>
          <p:nvPr>
            <p:ph type="title"/>
          </p:nvPr>
        </p:nvSpPr>
        <p:spPr>
          <a:xfrm>
            <a:off x="645064" y="1463040"/>
            <a:ext cx="4488641" cy="2690949"/>
          </a:xfrm>
        </p:spPr>
        <p:txBody>
          <a:bodyPr vert="horz" lIns="91440" tIns="45720" rIns="91440" bIns="45720" rtlCol="0" anchor="t">
            <a:normAutofit/>
          </a:bodyPr>
          <a:lstStyle/>
          <a:p>
            <a:pPr>
              <a:spcBef>
                <a:spcPct val="0"/>
              </a:spcBef>
            </a:pPr>
            <a:r>
              <a:rPr lang="en-US" kern="1200" dirty="0">
                <a:solidFill>
                  <a:schemeClr val="tx1"/>
                </a:solidFill>
              </a:rPr>
              <a:t>SPECIAL CONSIDERATIONS</a:t>
            </a:r>
            <a:endParaRPr lang="en-US" kern="1200" dirty="0">
              <a:solidFill>
                <a:schemeClr val="tx1"/>
              </a:solidFill>
              <a:latin typeface="+mj-lt"/>
              <a:ea typeface="+mj-ea"/>
              <a:cs typeface="+mj-cs"/>
            </a:endParaRPr>
          </a:p>
        </p:txBody>
      </p:sp>
      <p:grpSp>
        <p:nvGrpSpPr>
          <p:cNvPr id="226" name="Group 22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27" name="Rectangle 23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2" name="Straight Connector 23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29" name="Rectangle 23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ontent Placeholder 5"/>
          <p:cNvSpPr txBox="1">
            <a:spLocks noGrp="1"/>
          </p:cNvSpPr>
          <p:nvPr>
            <p:ph type="body" idx="4294967295"/>
          </p:nvPr>
        </p:nvSpPr>
        <p:spPr>
          <a:xfrm>
            <a:off x="5656218" y="1463039"/>
            <a:ext cx="5542387" cy="4300447"/>
          </a:xfrm>
          <a:prstGeom prst="rect">
            <a:avLst/>
          </a:prstGeom>
        </p:spPr>
        <p:txBody>
          <a:bodyPr vert="horz" lIns="91440" tIns="45720" rIns="91440" bIns="45720" rtlCol="0" anchor="t">
            <a:normAutofit/>
          </a:bodyPr>
          <a:lstStyle/>
          <a:p>
            <a:pPr marL="0">
              <a:buSzTx/>
              <a:buFont typeface="Arial" panose="020B0604020202020204" pitchFamily="34" charset="0"/>
              <a:buChar char="•"/>
            </a:pPr>
            <a:endParaRPr lang="en-US" sz="2200" kern="1200" dirty="0">
              <a:solidFill>
                <a:schemeClr val="tx1"/>
              </a:solidFill>
            </a:endParaRPr>
          </a:p>
          <a:p>
            <a:pPr marL="0">
              <a:buSzTx/>
              <a:buFont typeface="Arial" panose="020B0604020202020204" pitchFamily="34" charset="0"/>
              <a:buChar char="•"/>
            </a:pPr>
            <a:endParaRPr lang="en-US" sz="2200" kern="1200" dirty="0">
              <a:solidFill>
                <a:schemeClr val="tx1"/>
              </a:solidFill>
            </a:endParaRPr>
          </a:p>
          <a:p>
            <a:pPr marL="0">
              <a:buSzTx/>
              <a:buFont typeface="Arial" panose="020B0604020202020204" pitchFamily="34" charset="0"/>
              <a:buChar char="•"/>
            </a:pPr>
            <a:endParaRPr lang="en-US" sz="2200" kern="1200" dirty="0">
              <a:solidFill>
                <a:schemeClr val="tx1"/>
              </a:solidFill>
            </a:endParaRPr>
          </a:p>
        </p:txBody>
      </p:sp>
      <p:sp>
        <p:nvSpPr>
          <p:cNvPr id="223" name="Slide Number Placeholder 3"/>
          <p:cNvSpPr txBox="1">
            <a:spLocks noGrp="1"/>
          </p:cNvSpPr>
          <p:nvPr>
            <p:ph type="sldNum" sz="quarter" idx="2"/>
          </p:nvPr>
        </p:nvSpPr>
        <p:spPr>
          <a:xfrm>
            <a:off x="8610600" y="649224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39</a:t>
            </a:fld>
            <a:endParaRPr lang="en-US" kern="1200">
              <a:solidFill>
                <a:schemeClr val="tx1">
                  <a:tint val="75000"/>
                </a:schemeClr>
              </a:solidFill>
            </a:endParaRPr>
          </a:p>
        </p:txBody>
      </p:sp>
      <p:sp>
        <p:nvSpPr>
          <p:cNvPr id="4" name="TextBox 3">
            <a:extLst>
              <a:ext uri="{FF2B5EF4-FFF2-40B4-BE49-F238E27FC236}">
                <a16:creationId xmlns:a16="http://schemas.microsoft.com/office/drawing/2014/main" id="{731BD6C8-59A7-DF73-FA7D-7DAB53DAF055}"/>
              </a:ext>
            </a:extLst>
          </p:cNvPr>
          <p:cNvSpPr txBox="1"/>
          <p:nvPr/>
        </p:nvSpPr>
        <p:spPr>
          <a:xfrm>
            <a:off x="645064" y="2973692"/>
            <a:ext cx="404824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latin typeface="Verdana" panose="020B0604030504040204" pitchFamily="34" charset="0"/>
                <a:ea typeface="Verdana" panose="020B0604030504040204" pitchFamily="34" charset="0"/>
              </a:rPr>
              <a:t>Specialty Aircraft</a:t>
            </a:r>
          </a:p>
        </p:txBody>
      </p:sp>
      <p:pic>
        <p:nvPicPr>
          <p:cNvPr id="7" name="Picture 6">
            <a:extLst>
              <a:ext uri="{FF2B5EF4-FFF2-40B4-BE49-F238E27FC236}">
                <a16:creationId xmlns:a16="http://schemas.microsoft.com/office/drawing/2014/main" id="{7F7B7E63-8465-7ABA-78F4-8D22E22DE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54" y="155997"/>
            <a:ext cx="5305484" cy="3800082"/>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DDCE042A-0A33-5E55-2477-321266BAB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385" y="3149675"/>
            <a:ext cx="5042678" cy="33632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97407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1" name="Rectangle 1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Rectangle 1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itle 1"/>
          <p:cNvSpPr txBox="1">
            <a:spLocks noGrp="1"/>
          </p:cNvSpPr>
          <p:nvPr>
            <p:ph type="title"/>
          </p:nvPr>
        </p:nvSpPr>
        <p:spPr>
          <a:xfrm>
            <a:off x="1122464" y="1098857"/>
            <a:ext cx="9942716" cy="924309"/>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OBJECTIVES			</a:t>
            </a:r>
          </a:p>
        </p:txBody>
      </p:sp>
      <p:sp>
        <p:nvSpPr>
          <p:cNvPr id="103" name="Content Placeholder 2"/>
          <p:cNvSpPr txBox="1">
            <a:spLocks noGrp="1"/>
          </p:cNvSpPr>
          <p:nvPr>
            <p:ph type="body" idx="1"/>
          </p:nvPr>
        </p:nvSpPr>
        <p:spPr>
          <a:xfrm>
            <a:off x="838200" y="2890345"/>
            <a:ext cx="10515600" cy="3251835"/>
          </a:xfrm>
          <a:prstGeom prst="rect">
            <a:avLst/>
          </a:prstGeom>
        </p:spPr>
        <p:txBody>
          <a:bodyPr vert="horz" lIns="91440" tIns="45720" rIns="91440" bIns="45720" rtlCol="0" anchor="ctr">
            <a:normAutofit/>
          </a:bodyPr>
          <a:lstStyle/>
          <a:p>
            <a:pPr marL="0" indent="0">
              <a:buNone/>
              <a:defRPr>
                <a:solidFill>
                  <a:srgbClr val="00366C"/>
                </a:solidFill>
              </a:defRPr>
            </a:pPr>
            <a:r>
              <a:rPr lang="en-US" sz="2400" kern="1200" dirty="0">
                <a:solidFill>
                  <a:schemeClr val="tx1"/>
                </a:solidFill>
                <a:latin typeface="Verdana" panose="020B0604030504040204" pitchFamily="34" charset="0"/>
                <a:ea typeface="Verdana" panose="020B0604030504040204" pitchFamily="34" charset="0"/>
              </a:rPr>
              <a:t>The </a:t>
            </a:r>
            <a:r>
              <a:rPr lang="en-US" sz="2400" b="1" kern="1200" dirty="0">
                <a:solidFill>
                  <a:schemeClr val="tx1"/>
                </a:solidFill>
                <a:latin typeface="Verdana" panose="020B0604030504040204" pitchFamily="34" charset="0"/>
                <a:ea typeface="Verdana" panose="020B0604030504040204" pitchFamily="34" charset="0"/>
              </a:rPr>
              <a:t>#1 objective </a:t>
            </a:r>
            <a:r>
              <a:rPr lang="en-US" sz="2400" kern="1200" dirty="0">
                <a:solidFill>
                  <a:schemeClr val="tx1"/>
                </a:solidFill>
                <a:latin typeface="Verdana" panose="020B0604030504040204" pitchFamily="34" charset="0"/>
                <a:ea typeface="Verdana" panose="020B0604030504040204" pitchFamily="34" charset="0"/>
              </a:rPr>
              <a:t>of this training is to ensure Safe Helipad Operations and to </a:t>
            </a:r>
            <a:r>
              <a:rPr lang="en-US" sz="2400" b="1" kern="1200" dirty="0">
                <a:solidFill>
                  <a:schemeClr val="tx1"/>
                </a:solidFill>
                <a:latin typeface="Verdana" panose="020B0604030504040204" pitchFamily="34" charset="0"/>
                <a:ea typeface="Verdana" panose="020B0604030504040204" pitchFamily="34" charset="0"/>
              </a:rPr>
              <a:t>PROTECT</a:t>
            </a:r>
            <a:br>
              <a:rPr lang="en-US" sz="2400" b="1" kern="1200" dirty="0">
                <a:solidFill>
                  <a:schemeClr val="tx1"/>
                </a:solidFill>
                <a:latin typeface="Verdana" panose="020B0604030504040204" pitchFamily="34" charset="0"/>
                <a:ea typeface="Verdana" panose="020B0604030504040204" pitchFamily="34" charset="0"/>
              </a:rPr>
            </a:br>
            <a:endParaRPr lang="en-US" sz="2400" b="1" kern="1200" dirty="0">
              <a:solidFill>
                <a:schemeClr val="tx1"/>
              </a:solidFill>
              <a:latin typeface="Verdana" panose="020B0604030504040204" pitchFamily="34" charset="0"/>
              <a:ea typeface="Verdana" panose="020B0604030504040204" pitchFamily="34" charset="0"/>
            </a:endParaRPr>
          </a:p>
          <a:p>
            <a:pPr lvl="1">
              <a:buFont typeface="Arial" panose="020B0604020202020204" pitchFamily="34" charset="0"/>
              <a:buChar char="•"/>
              <a:defRPr>
                <a:solidFill>
                  <a:srgbClr val="00366C"/>
                </a:solidFill>
              </a:defRPr>
            </a:pPr>
            <a:r>
              <a:rPr lang="en-US" sz="2400" kern="1200" dirty="0">
                <a:solidFill>
                  <a:schemeClr val="tx1"/>
                </a:solidFill>
                <a:latin typeface="Verdana" panose="020B0604030504040204" pitchFamily="34" charset="0"/>
                <a:ea typeface="Verdana" panose="020B0604030504040204" pitchFamily="34" charset="0"/>
              </a:rPr>
              <a:t>Patients</a:t>
            </a:r>
          </a:p>
          <a:p>
            <a:pPr lvl="1">
              <a:buFont typeface="Arial" panose="020B0604020202020204" pitchFamily="34" charset="0"/>
              <a:buChar char="•"/>
              <a:defRPr>
                <a:solidFill>
                  <a:srgbClr val="00366C"/>
                </a:solidFill>
              </a:defRPr>
            </a:pPr>
            <a:r>
              <a:rPr lang="en-US" sz="2400" kern="1200" dirty="0">
                <a:solidFill>
                  <a:schemeClr val="tx1"/>
                </a:solidFill>
                <a:latin typeface="Verdana" panose="020B0604030504040204" pitchFamily="34" charset="0"/>
                <a:ea typeface="Verdana" panose="020B0604030504040204" pitchFamily="34" charset="0"/>
              </a:rPr>
              <a:t>Flight crew</a:t>
            </a:r>
          </a:p>
          <a:p>
            <a:pPr lvl="1">
              <a:buFont typeface="Arial" panose="020B0604020202020204" pitchFamily="34" charset="0"/>
              <a:buChar char="•"/>
              <a:defRPr>
                <a:solidFill>
                  <a:srgbClr val="00366C"/>
                </a:solidFill>
              </a:defRPr>
            </a:pPr>
            <a:r>
              <a:rPr lang="en-US" sz="2400" kern="1200" dirty="0">
                <a:solidFill>
                  <a:schemeClr val="tx1"/>
                </a:solidFill>
                <a:latin typeface="Verdana" panose="020B0604030504040204" pitchFamily="34" charset="0"/>
                <a:ea typeface="Verdana" panose="020B0604030504040204" pitchFamily="34" charset="0"/>
              </a:rPr>
              <a:t>Hospital staff and, </a:t>
            </a:r>
          </a:p>
          <a:p>
            <a:pPr lvl="1">
              <a:buFont typeface="Arial" panose="020B0604020202020204" pitchFamily="34" charset="0"/>
              <a:buChar char="•"/>
              <a:defRPr>
                <a:solidFill>
                  <a:srgbClr val="00366C"/>
                </a:solidFill>
              </a:defRPr>
            </a:pPr>
            <a:r>
              <a:rPr lang="en-US" sz="2400" kern="1200" dirty="0">
                <a:solidFill>
                  <a:schemeClr val="tx1"/>
                </a:solidFill>
                <a:latin typeface="Verdana" panose="020B0604030504040204" pitchFamily="34" charset="0"/>
                <a:ea typeface="Verdana" panose="020B0604030504040204" pitchFamily="34" charset="0"/>
              </a:rPr>
              <a:t>The public</a:t>
            </a:r>
          </a:p>
        </p:txBody>
      </p:sp>
      <p:cxnSp>
        <p:nvCxnSpPr>
          <p:cNvPr id="117" name="Straight Connector 1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424CD81-B398-D8BE-E995-71EEB309F0D6}"/>
              </a:ext>
            </a:extLst>
          </p:cNvPr>
          <p:cNvPicPr>
            <a:picLocks noChangeAspect="1"/>
          </p:cNvPicPr>
          <p:nvPr/>
        </p:nvPicPr>
        <p:blipFill>
          <a:blip r:embed="rId2"/>
          <a:stretch>
            <a:fillRect/>
          </a:stretch>
        </p:blipFill>
        <p:spPr>
          <a:xfrm>
            <a:off x="6093822" y="3548430"/>
            <a:ext cx="3657599" cy="2779775"/>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3" name="Rectangle 252">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25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56" name="Rectangle 25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0" name="Rectangle 25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itle 1"/>
          <p:cNvSpPr txBox="1">
            <a:spLocks noGrp="1"/>
          </p:cNvSpPr>
          <p:nvPr>
            <p:ph type="title"/>
          </p:nvPr>
        </p:nvSpPr>
        <p:spPr>
          <a:xfrm>
            <a:off x="1043630" y="809898"/>
            <a:ext cx="10308079" cy="1554480"/>
          </a:xfrm>
          <a:prstGeom prst="rect">
            <a:avLst/>
          </a:prstGeom>
        </p:spPr>
        <p:txBody>
          <a:bodyPr vert="horz" lIns="91440" tIns="45720" rIns="91440" bIns="45720" rtlCol="0" anchor="ctr">
            <a:normAutofit/>
          </a:bodyPr>
          <a:lstStyle/>
          <a:p>
            <a:pPr>
              <a:spcBef>
                <a:spcPct val="0"/>
              </a:spcBef>
            </a:pPr>
            <a:r>
              <a:rPr lang="en-US" sz="4000" kern="1200" dirty="0">
                <a:solidFill>
                  <a:schemeClr val="tx1"/>
                </a:solidFill>
                <a:latin typeface="+mj-lt"/>
                <a:ea typeface="+mj-ea"/>
                <a:cs typeface="+mj-cs"/>
              </a:rPr>
              <a:t>SPECIALTY AIRCRAFT CONSIDERATIONS</a:t>
            </a:r>
          </a:p>
        </p:txBody>
      </p:sp>
      <p:sp>
        <p:nvSpPr>
          <p:cNvPr id="247" name="Content Placeholder 2"/>
          <p:cNvSpPr txBox="1">
            <a:spLocks noGrp="1"/>
          </p:cNvSpPr>
          <p:nvPr>
            <p:ph type="body" idx="1"/>
          </p:nvPr>
        </p:nvSpPr>
        <p:spPr>
          <a:xfrm>
            <a:off x="1045028" y="2704014"/>
            <a:ext cx="9941319" cy="3438166"/>
          </a:xfrm>
          <a:prstGeom prst="rect">
            <a:avLst/>
          </a:prstGeom>
        </p:spPr>
        <p:txBody>
          <a:bodyPr vert="horz" lIns="91440" tIns="45720" rIns="91440" bIns="45720" rtlCol="0" anchor="ctr">
            <a:noAutofit/>
          </a:bodyPr>
          <a:lstStyle/>
          <a:p>
            <a:pPr marL="217170">
              <a:spcBef>
                <a:spcPts val="900"/>
              </a:spcBef>
              <a:buFont typeface="Arial" panose="020B0604020202020204" pitchFamily="34" charset="0"/>
              <a:buChar char="•"/>
              <a:defRPr sz="266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Regions around Texas may need to consider LZ modifications to accommodate specialty aircraft (MH-65, UH-60, etc.). </a:t>
            </a:r>
          </a:p>
          <a:p>
            <a:pPr marL="217170">
              <a:spcBef>
                <a:spcPts val="900"/>
              </a:spcBef>
              <a:buFont typeface="Arial" panose="020B0604020202020204" pitchFamily="34" charset="0"/>
              <a:buChar char="•"/>
              <a:defRPr sz="2660">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Each aircraft/organization may require different LZ and frequency considerations. It is recommended that you consult with applicable departments to best prepare for these specialty aircraft. </a:t>
            </a:r>
          </a:p>
        </p:txBody>
      </p:sp>
      <p:cxnSp>
        <p:nvCxnSpPr>
          <p:cNvPr id="262" name="Straight Connector 26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8"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40</a:t>
            </a:fld>
            <a:endParaRPr lang="en-US" kern="1200">
              <a:solidFill>
                <a:schemeClr val="tx1">
                  <a:tint val="75000"/>
                </a:schemeClr>
              </a:solidFill>
            </a:endParaRPr>
          </a:p>
        </p:txBody>
      </p:sp>
    </p:spTree>
    <p:extLst>
      <p:ext uri="{BB962C8B-B14F-4D97-AF65-F5344CB8AC3E}">
        <p14:creationId xmlns:p14="http://schemas.microsoft.com/office/powerpoint/2010/main" val="94026002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0" name="Rectangle 23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24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43" name="Rectangle 24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Rectangle 24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itle 1"/>
          <p:cNvSpPr txBox="1">
            <a:spLocks noGrp="1"/>
          </p:cNvSpPr>
          <p:nvPr>
            <p:ph type="title"/>
          </p:nvPr>
        </p:nvSpPr>
        <p:spPr>
          <a:xfrm>
            <a:off x="711539" y="807533"/>
            <a:ext cx="11022245"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LET’S PUT IT ALL TOGETHER</a:t>
            </a:r>
          </a:p>
        </p:txBody>
      </p:sp>
      <p:sp>
        <p:nvSpPr>
          <p:cNvPr id="234" name="Content Placeholder 2"/>
          <p:cNvSpPr txBox="1">
            <a:spLocks noGrp="1"/>
          </p:cNvSpPr>
          <p:nvPr>
            <p:ph type="body" sz="half" idx="1"/>
          </p:nvPr>
        </p:nvSpPr>
        <p:spPr>
          <a:xfrm>
            <a:off x="1043630" y="2704014"/>
            <a:ext cx="10310169" cy="3324099"/>
          </a:xfrm>
          <a:prstGeom prst="rect">
            <a:avLst/>
          </a:prstGeom>
        </p:spPr>
        <p:txBody>
          <a:bodyPr vert="horz" lIns="91440" tIns="45720" rIns="91440" bIns="45720" rtlCol="0" anchor="ctr">
            <a:noAutofit/>
          </a:bodyPr>
          <a:lstStyle/>
          <a:p>
            <a:pPr>
              <a:spcBef>
                <a:spcPts val="600"/>
              </a:spcBef>
              <a:buFont typeface="Arial" panose="020B0604020202020204" pitchFamily="34" charset="0"/>
              <a:buChar char="•"/>
              <a:defRPr>
                <a:solidFill>
                  <a:srgbClr val="00366C"/>
                </a:solidFill>
                <a:latin typeface="Arial"/>
                <a:ea typeface="Arial"/>
                <a:cs typeface="Arial"/>
                <a:sym typeface="Arial"/>
              </a:defRPr>
            </a:pPr>
            <a:endParaRPr lang="en-US" sz="2400" b="1" u="sng" dirty="0">
              <a:solidFill>
                <a:srgbClr val="0000FF"/>
              </a:solidFill>
              <a:effectLst/>
              <a:latin typeface="Calibri" panose="020F0502020204030204" pitchFamily="34" charset="0"/>
              <a:hlinkClick r:id="rId3"/>
            </a:endParaRPr>
          </a:p>
          <a:p>
            <a:pPr marL="0" indent="0">
              <a:spcBef>
                <a:spcPts val="600"/>
              </a:spcBef>
              <a:buNone/>
              <a:defRPr>
                <a:solidFill>
                  <a:srgbClr val="00366C"/>
                </a:solidFill>
                <a:latin typeface="Arial"/>
                <a:ea typeface="Arial"/>
                <a:cs typeface="Arial"/>
                <a:sym typeface="Arial"/>
              </a:defRPr>
            </a:pPr>
            <a:r>
              <a:rPr lang="en-US" sz="2400" b="1" u="sng" dirty="0">
                <a:solidFill>
                  <a:srgbClr val="0000FF"/>
                </a:solidFill>
                <a:effectLst/>
                <a:latin typeface="Calibri" panose="020F0502020204030204" pitchFamily="34" charset="0"/>
                <a:hlinkClick r:id="rId3"/>
              </a:rPr>
              <a:t>Illinois DOT Hospital Heliport Safety Training - YouTube</a:t>
            </a:r>
            <a:r>
              <a:rPr lang="en-US" sz="2400" b="1" u="sng" dirty="0">
                <a:solidFill>
                  <a:srgbClr val="000000"/>
                </a:solidFill>
                <a:effectLst/>
                <a:latin typeface="Calibri" panose="020F0502020204030204" pitchFamily="34" charset="0"/>
                <a:hlinkClick r:id="rId3"/>
              </a:rPr>
              <a:t> [youtube.com]</a:t>
            </a:r>
            <a:endParaRPr lang="en-US" sz="2400" b="1" dirty="0">
              <a:solidFill>
                <a:srgbClr val="2F5496"/>
              </a:solidFill>
              <a:effectLst/>
              <a:latin typeface="Calibri Light" panose="020F0302020204030204" pitchFamily="34" charset="0"/>
            </a:endParaRPr>
          </a:p>
          <a:p>
            <a:pPr>
              <a:spcBef>
                <a:spcPts val="600"/>
              </a:spcBef>
              <a:buFont typeface="Arial" panose="020B0604020202020204" pitchFamily="34" charset="0"/>
              <a:buChar char="•"/>
              <a:defRPr>
                <a:solidFill>
                  <a:srgbClr val="00366C"/>
                </a:solidFill>
                <a:latin typeface="Arial"/>
                <a:ea typeface="Arial"/>
                <a:cs typeface="Arial"/>
                <a:sym typeface="Arial"/>
              </a:defRPr>
            </a:pPr>
            <a:endParaRPr lang="en-US" sz="2000" kern="1200" dirty="0">
              <a:solidFill>
                <a:schemeClr val="tx1"/>
              </a:solidFill>
              <a:latin typeface="Verdana" panose="020B0604030504040204" pitchFamily="34" charset="0"/>
              <a:ea typeface="Verdana" panose="020B0604030504040204" pitchFamily="34" charset="0"/>
            </a:endParaRPr>
          </a:p>
          <a:p>
            <a:pPr marL="0" indent="0" algn="r">
              <a:spcBef>
                <a:spcPts val="600"/>
              </a:spcBef>
              <a:buNone/>
              <a:defRPr>
                <a:solidFill>
                  <a:srgbClr val="00366C"/>
                </a:solidFill>
                <a:latin typeface="Arial"/>
                <a:ea typeface="Arial"/>
                <a:cs typeface="Arial"/>
                <a:sym typeface="Arial"/>
              </a:defRPr>
            </a:pPr>
            <a:endParaRPr lang="en-US" sz="1600" kern="1200" dirty="0">
              <a:solidFill>
                <a:schemeClr val="tx1"/>
              </a:solidFill>
              <a:latin typeface="Verdana" panose="020B0604030504040204" pitchFamily="34" charset="0"/>
              <a:ea typeface="Verdana" panose="020B0604030504040204" pitchFamily="34" charset="0"/>
            </a:endParaRPr>
          </a:p>
          <a:p>
            <a:pPr marL="0" indent="0" algn="r">
              <a:spcBef>
                <a:spcPts val="600"/>
              </a:spcBef>
              <a:buNone/>
              <a:defRPr>
                <a:solidFill>
                  <a:srgbClr val="00366C"/>
                </a:solidFill>
                <a:latin typeface="Arial"/>
                <a:ea typeface="Arial"/>
                <a:cs typeface="Arial"/>
                <a:sym typeface="Arial"/>
              </a:defRPr>
            </a:pPr>
            <a:endParaRPr lang="en-US" sz="1600" kern="1200" dirty="0">
              <a:solidFill>
                <a:schemeClr val="tx1"/>
              </a:solidFill>
              <a:latin typeface="Verdana" panose="020B0604030504040204" pitchFamily="34" charset="0"/>
              <a:ea typeface="Verdana" panose="020B0604030504040204" pitchFamily="34" charset="0"/>
            </a:endParaRPr>
          </a:p>
          <a:p>
            <a:pPr marL="0" indent="0" algn="r">
              <a:spcBef>
                <a:spcPts val="600"/>
              </a:spcBef>
              <a:buNone/>
              <a:defRPr>
                <a:solidFill>
                  <a:srgbClr val="00366C"/>
                </a:solidFill>
                <a:latin typeface="Arial"/>
                <a:ea typeface="Arial"/>
                <a:cs typeface="Arial"/>
                <a:sym typeface="Arial"/>
              </a:defRPr>
            </a:pPr>
            <a:endParaRPr lang="en-US" sz="1600" kern="1200" dirty="0">
              <a:solidFill>
                <a:schemeClr val="tx1"/>
              </a:solidFill>
              <a:latin typeface="Verdana" panose="020B0604030504040204" pitchFamily="34" charset="0"/>
              <a:ea typeface="Verdana" panose="020B0604030504040204" pitchFamily="34" charset="0"/>
            </a:endParaRPr>
          </a:p>
          <a:p>
            <a:pPr marL="0" indent="0" algn="r">
              <a:spcBef>
                <a:spcPts val="600"/>
              </a:spcBef>
              <a:buNone/>
              <a:defRPr>
                <a:solidFill>
                  <a:srgbClr val="00366C"/>
                </a:solidFill>
                <a:latin typeface="Arial"/>
                <a:ea typeface="Arial"/>
                <a:cs typeface="Arial"/>
                <a:sym typeface="Arial"/>
              </a:defRPr>
            </a:pPr>
            <a:r>
              <a:rPr lang="en-US" sz="1400" kern="1200" dirty="0">
                <a:solidFill>
                  <a:schemeClr val="tx1"/>
                </a:solidFill>
                <a:latin typeface="Verdana" panose="020B0604030504040204" pitchFamily="34" charset="0"/>
                <a:ea typeface="Verdana" panose="020B0604030504040204" pitchFamily="34" charset="0"/>
              </a:rPr>
              <a:t>Video utilized with the written permission of the</a:t>
            </a:r>
          </a:p>
        </p:txBody>
      </p:sp>
      <p:cxnSp>
        <p:nvCxnSpPr>
          <p:cNvPr id="249" name="Straight Connector 24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5"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41</a:t>
            </a:fld>
            <a:endParaRPr lang="en-US" kern="1200">
              <a:solidFill>
                <a:schemeClr val="tx1">
                  <a:tint val="75000"/>
                </a:schemeClr>
              </a:solidFill>
            </a:endParaRPr>
          </a:p>
        </p:txBody>
      </p:sp>
      <p:pic>
        <p:nvPicPr>
          <p:cNvPr id="4" name="Picture 3">
            <a:extLst>
              <a:ext uri="{FF2B5EF4-FFF2-40B4-BE49-F238E27FC236}">
                <a16:creationId xmlns:a16="http://schemas.microsoft.com/office/drawing/2014/main" id="{E4FD1CF7-BF95-3613-B50A-64DADBA91690}"/>
              </a:ext>
            </a:extLst>
          </p:cNvPr>
          <p:cNvPicPr>
            <a:picLocks noChangeAspect="1"/>
          </p:cNvPicPr>
          <p:nvPr/>
        </p:nvPicPr>
        <p:blipFill>
          <a:blip r:embed="rId4"/>
          <a:stretch>
            <a:fillRect/>
          </a:stretch>
        </p:blipFill>
        <p:spPr>
          <a:xfrm>
            <a:off x="8800505" y="771640"/>
            <a:ext cx="2363390" cy="1578744"/>
          </a:xfrm>
          <a:prstGeom prst="rect">
            <a:avLst/>
          </a:prstGeom>
        </p:spPr>
      </p:pic>
      <p:pic>
        <p:nvPicPr>
          <p:cNvPr id="5" name="Picture 4">
            <a:extLst>
              <a:ext uri="{FF2B5EF4-FFF2-40B4-BE49-F238E27FC236}">
                <a16:creationId xmlns:a16="http://schemas.microsoft.com/office/drawing/2014/main" id="{CEE31DA1-653E-188E-E573-680673296C42}"/>
              </a:ext>
            </a:extLst>
          </p:cNvPr>
          <p:cNvPicPr>
            <a:picLocks noChangeAspect="1"/>
          </p:cNvPicPr>
          <p:nvPr/>
        </p:nvPicPr>
        <p:blipFill>
          <a:blip r:embed="rId5"/>
          <a:stretch>
            <a:fillRect/>
          </a:stretch>
        </p:blipFill>
        <p:spPr>
          <a:xfrm>
            <a:off x="9393657" y="5492182"/>
            <a:ext cx="1885714" cy="542857"/>
          </a:xfrm>
          <a:prstGeom prst="rect">
            <a:avLst/>
          </a:prstGeom>
        </p:spPr>
      </p:pic>
    </p:spTree>
    <p:extLst>
      <p:ext uri="{BB962C8B-B14F-4D97-AF65-F5344CB8AC3E}">
        <p14:creationId xmlns:p14="http://schemas.microsoft.com/office/powerpoint/2010/main" val="217803424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5" name="Rectangle 264">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68" name="Rectangle 26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2" name="Rectangle 27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itle 1"/>
          <p:cNvSpPr txBox="1">
            <a:spLocks noGrp="1"/>
          </p:cNvSpPr>
          <p:nvPr>
            <p:ph type="title"/>
          </p:nvPr>
        </p:nvSpPr>
        <p:spPr>
          <a:xfrm>
            <a:off x="1043631" y="809898"/>
            <a:ext cx="9942716"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SUMMARY</a:t>
            </a:r>
          </a:p>
        </p:txBody>
      </p:sp>
      <p:sp>
        <p:nvSpPr>
          <p:cNvPr id="259" name="Content Placeholder 2"/>
          <p:cNvSpPr txBox="1">
            <a:spLocks noGrp="1"/>
          </p:cNvSpPr>
          <p:nvPr>
            <p:ph type="body" idx="1"/>
          </p:nvPr>
        </p:nvSpPr>
        <p:spPr>
          <a:xfrm>
            <a:off x="1045028" y="3017522"/>
            <a:ext cx="10308772" cy="3124658"/>
          </a:xfrm>
          <a:prstGeom prst="rect">
            <a:avLst/>
          </a:prstGeom>
        </p:spPr>
        <p:txBody>
          <a:bodyPr vert="horz" lIns="91440" tIns="45720" rIns="91440" bIns="45720" rtlCol="0" anchor="ctr">
            <a:normAutofit/>
          </a:bodyPr>
          <a:lstStyle/>
          <a:p>
            <a:pPr>
              <a:buFont typeface="Arial" panose="020B0604020202020204" pitchFamily="34" charset="0"/>
              <a:buChar char="•"/>
              <a:defRPr b="1">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SAFETY IS PRIORITY NUMBER 1!</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LZ should be at least 100’x100’, on a flat firm surface, and as free of obstructions/hazards as possible.</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 tail rotor guard is essential when the helicopter is on the ground and running.</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Clear and concise communication is imperative.</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Keep landing areas free of debris.</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Anticipate high winds!</a:t>
            </a:r>
          </a:p>
        </p:txBody>
      </p:sp>
      <p:cxnSp>
        <p:nvCxnSpPr>
          <p:cNvPr id="274" name="Straight Connector 27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0"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42</a:t>
            </a:fld>
            <a:endParaRPr lang="en-US" kern="1200">
              <a:solidFill>
                <a:schemeClr val="tx1">
                  <a:tint val="75000"/>
                </a:schemeClr>
              </a:solidFill>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0" name="Rectangle 26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2" name="Group 27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73" name="Rectangle 27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7" name="Rectangle 27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itle 1"/>
          <p:cNvSpPr txBox="1">
            <a:spLocks noGrp="1"/>
          </p:cNvSpPr>
          <p:nvPr>
            <p:ph type="title"/>
          </p:nvPr>
        </p:nvSpPr>
        <p:spPr>
          <a:xfrm>
            <a:off x="1043631" y="809898"/>
            <a:ext cx="9942716"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SUMMARY</a:t>
            </a:r>
          </a:p>
        </p:txBody>
      </p:sp>
      <p:sp>
        <p:nvSpPr>
          <p:cNvPr id="264" name="Content Placeholder 2"/>
          <p:cNvSpPr txBox="1">
            <a:spLocks noGrp="1"/>
          </p:cNvSpPr>
          <p:nvPr>
            <p:ph type="body" idx="1"/>
          </p:nvPr>
        </p:nvSpPr>
        <p:spPr>
          <a:xfrm>
            <a:off x="1045028" y="2704014"/>
            <a:ext cx="9941319" cy="3438166"/>
          </a:xfrm>
          <a:prstGeom prst="rect">
            <a:avLst/>
          </a:prstGeom>
        </p:spPr>
        <p:txBody>
          <a:bodyPr vert="horz" lIns="91440" tIns="45720" rIns="91440" bIns="45720" rtlCol="0" anchor="ctr">
            <a:normAutofit lnSpcReduction="10000"/>
          </a:bodyPr>
          <a:lstStyle/>
          <a:p>
            <a:pPr marL="285750">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Never approach a running aircraft unless accompanied by the flight crew and/or only when directed to do so.</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Stay clear of rotor system during start-up and shutdown.</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Secure/remove any loose items.</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 good patient care handoff, or “EMS Timeout”, leads to better communication, fewer errors, and easier transitions in the hospital setting. </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See a Texas Wristband? SCAN IT! </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See a patient without a Texas wristband? PUT ONE ON and SCAN IT!</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Risks increase when operating aircraft at night.</a:t>
            </a:r>
          </a:p>
        </p:txBody>
      </p:sp>
      <p:cxnSp>
        <p:nvCxnSpPr>
          <p:cNvPr id="279" name="Straight Connector 27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5"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43</a:t>
            </a:fld>
            <a:endParaRPr lang="en-US" kern="1200">
              <a:solidFill>
                <a:schemeClr val="tx1">
                  <a:tint val="75000"/>
                </a:schemeClr>
              </a:solidFill>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4" name="Rectangle 283">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6" name="Arc 285">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3" name="Title 1"/>
          <p:cNvSpPr txBox="1">
            <a:spLocks noGrp="1"/>
          </p:cNvSpPr>
          <p:nvPr>
            <p:ph type="title"/>
          </p:nvPr>
        </p:nvSpPr>
        <p:spPr>
          <a:xfrm>
            <a:off x="838200" y="365125"/>
            <a:ext cx="10515599" cy="1325563"/>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CE HOURS</a:t>
            </a:r>
          </a:p>
        </p:txBody>
      </p:sp>
      <p:sp>
        <p:nvSpPr>
          <p:cNvPr id="264" name="Content Placeholder 2"/>
          <p:cNvSpPr txBox="1">
            <a:spLocks noGrp="1"/>
          </p:cNvSpPr>
          <p:nvPr>
            <p:ph type="body" idx="1"/>
          </p:nvPr>
        </p:nvSpPr>
        <p:spPr>
          <a:xfrm>
            <a:off x="838200" y="1825625"/>
            <a:ext cx="5393361" cy="4351338"/>
          </a:xfrm>
          <a:prstGeom prst="rect">
            <a:avLst/>
          </a:prstGeom>
        </p:spPr>
        <p:txBody>
          <a:bodyPr vert="horz" lIns="91440" tIns="45720" rIns="91440" bIns="45720" rtlCol="0">
            <a:normAutofit/>
          </a:bodyPr>
          <a:lstStyle/>
          <a:p>
            <a:pPr marL="400050">
              <a:buFont typeface="Arial" panose="020B0604020202020204" pitchFamily="34" charset="0"/>
              <a:buChar char="•"/>
              <a:defRPr>
                <a:solidFill>
                  <a:srgbClr val="00366C"/>
                </a:solidFill>
              </a:defRPr>
            </a:pPr>
            <a:r>
              <a:rPr lang="en-US" kern="1200" dirty="0">
                <a:solidFill>
                  <a:schemeClr val="tx1"/>
                </a:solidFill>
              </a:rPr>
              <a:t>To obtain 1 DSHS CE contact hour for this course, please scan the QR code to complete the exam and evaluation. </a:t>
            </a:r>
          </a:p>
          <a:p>
            <a:pPr marL="400050">
              <a:buFont typeface="Arial" panose="020B0604020202020204" pitchFamily="34" charset="0"/>
              <a:buChar char="•"/>
              <a:defRPr>
                <a:solidFill>
                  <a:srgbClr val="00366C"/>
                </a:solidFill>
              </a:defRPr>
            </a:pPr>
            <a:r>
              <a:rPr lang="en-US" kern="1200" dirty="0">
                <a:solidFill>
                  <a:schemeClr val="tx1"/>
                </a:solidFill>
              </a:rPr>
              <a:t>Alternately, the following link can be utilized: </a:t>
            </a:r>
            <a:r>
              <a:rPr lang="en-US" dirty="0">
                <a:hlinkClick r:id="rId2"/>
              </a:rPr>
              <a:t>https://bit.ly/TexasLZ [bit.ly]</a:t>
            </a:r>
            <a:endParaRPr lang="en-US" kern="1200" dirty="0">
              <a:solidFill>
                <a:schemeClr val="tx1"/>
              </a:solidFill>
            </a:endParaRPr>
          </a:p>
          <a:p>
            <a:pPr marL="171450" indent="0">
              <a:buNone/>
              <a:defRPr>
                <a:solidFill>
                  <a:srgbClr val="00366C"/>
                </a:solidFill>
              </a:defRPr>
            </a:pPr>
            <a:endParaRPr lang="en-US" kern="1200" dirty="0">
              <a:solidFill>
                <a:schemeClr val="tx1"/>
              </a:solidFill>
            </a:endParaRPr>
          </a:p>
        </p:txBody>
      </p:sp>
      <p:sp>
        <p:nvSpPr>
          <p:cNvPr id="288" name="Oval 28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qr code on a white background&#10;&#10;AI-generated content may be incorrect.">
            <a:extLst>
              <a:ext uri="{FF2B5EF4-FFF2-40B4-BE49-F238E27FC236}">
                <a16:creationId xmlns:a16="http://schemas.microsoft.com/office/drawing/2014/main" id="{9857CF64-4BF8-93F8-ED9C-E3FD7348D066}"/>
              </a:ext>
            </a:extLst>
          </p:cNvPr>
          <p:cNvPicPr>
            <a:picLocks noChangeAspect="1"/>
          </p:cNvPicPr>
          <p:nvPr/>
        </p:nvPicPr>
        <p:blipFill>
          <a:blip r:embed="rId3"/>
          <a:stretch>
            <a:fillRect/>
          </a:stretch>
        </p:blipFill>
        <p:spPr>
          <a:xfrm>
            <a:off x="7109962" y="1947194"/>
            <a:ext cx="4221597" cy="4204224"/>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
        <p:nvSpPr>
          <p:cNvPr id="265" name="Slide Number Placeholder 3"/>
          <p:cNvSpPr txBox="1">
            <a:spLocks noGrp="1"/>
          </p:cNvSpPr>
          <p:nvPr>
            <p:ph type="sldNum" sz="quarter" idx="4294967295"/>
          </p:nvPr>
        </p:nvSpPr>
        <p:spPr>
          <a:xfrm>
            <a:off x="8610600" y="635635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1</a:t>
            </a:fld>
            <a:endParaRPr lang="en-US" kern="1200">
              <a:solidFill>
                <a:schemeClr val="tx1">
                  <a:tint val="75000"/>
                </a:schemeClr>
              </a:solidFill>
            </a:endParaRPr>
          </a:p>
        </p:txBody>
      </p:sp>
    </p:spTree>
    <p:extLst>
      <p:ext uri="{BB962C8B-B14F-4D97-AF65-F5344CB8AC3E}">
        <p14:creationId xmlns:p14="http://schemas.microsoft.com/office/powerpoint/2010/main" val="7684270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 name="Rectangle 275">
            <a:extLst>
              <a:ext uri="{FF2B5EF4-FFF2-40B4-BE49-F238E27FC236}">
                <a16:creationId xmlns:a16="http://schemas.microsoft.com/office/drawing/2014/main" id="{A1F6BF70-C7D1-4AF9-8DB4-BEEB8A9C3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itle 1"/>
          <p:cNvSpPr txBox="1">
            <a:spLocks noGrp="1"/>
          </p:cNvSpPr>
          <p:nvPr>
            <p:ph type="title"/>
          </p:nvPr>
        </p:nvSpPr>
        <p:spPr>
          <a:xfrm>
            <a:off x="668700" y="1042644"/>
            <a:ext cx="3796306" cy="4666207"/>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LOCAL PROVIDERS</a:t>
            </a:r>
          </a:p>
        </p:txBody>
      </p:sp>
      <p:grpSp>
        <p:nvGrpSpPr>
          <p:cNvPr id="278" name="Group 277">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279" name="Rectangle 278">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Rectangle 28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45</a:t>
            </a:fld>
            <a:endParaRPr lang="en-US" kern="1200">
              <a:solidFill>
                <a:schemeClr val="tx1">
                  <a:tint val="75000"/>
                </a:schemeClr>
              </a:solidFill>
            </a:endParaRPr>
          </a:p>
        </p:txBody>
      </p:sp>
      <p:sp>
        <p:nvSpPr>
          <p:cNvPr id="3" name="TextBox 2">
            <a:extLst>
              <a:ext uri="{FF2B5EF4-FFF2-40B4-BE49-F238E27FC236}">
                <a16:creationId xmlns:a16="http://schemas.microsoft.com/office/drawing/2014/main" id="{7B5ABF44-7A5A-2B97-5F36-8DC2EB7407E6}"/>
              </a:ext>
            </a:extLst>
          </p:cNvPr>
          <p:cNvSpPr txBox="1"/>
          <p:nvPr/>
        </p:nvSpPr>
        <p:spPr>
          <a:xfrm>
            <a:off x="5943599" y="1790700"/>
            <a:ext cx="5172076" cy="317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kern="1200" dirty="0">
                <a:solidFill>
                  <a:schemeClr val="tx1"/>
                </a:solidFill>
                <a:latin typeface="Verdana" panose="020B0604030504040204" pitchFamily="34" charset="0"/>
                <a:ea typeface="Verdana" panose="020B0604030504040204" pitchFamily="34" charset="0"/>
              </a:rPr>
              <a:t>As a reminder, this presentation is not meant as a substitute to in person training with your local providers.  GETAC strongly recommends contacting your local air medical provider(s) to schedule that training.</a:t>
            </a:r>
          </a:p>
          <a:p>
            <a:pPr marL="0" marR="0" indent="0" algn="ctr" defTabSz="914400" rtl="0" fontAlgn="auto" latinLnBrk="0" hangingPunct="0">
              <a:lnSpc>
                <a:spcPct val="100000"/>
              </a:lnSpc>
              <a:spcBef>
                <a:spcPts val="0"/>
              </a:spcBef>
              <a:spcAft>
                <a:spcPts val="0"/>
              </a:spcAft>
              <a:buClrTx/>
              <a:buSzTx/>
              <a:buFontTx/>
              <a:buNone/>
              <a:tabLst/>
            </a:pPr>
            <a:endParaRPr lang="en-US" sz="2000" kern="1200" dirty="0">
              <a:solidFill>
                <a:schemeClr val="tx1"/>
              </a:solidFill>
              <a:latin typeface="Verdana" panose="020B0604030504040204" pitchFamily="34" charset="0"/>
              <a:ea typeface="Verdana" panose="020B0604030504040204" pitchFamily="34" charset="0"/>
            </a:endParaRPr>
          </a:p>
          <a:p>
            <a:pPr marL="0" marR="0" indent="0" algn="ctr" defTabSz="914400" rtl="0" fontAlgn="auto" latinLnBrk="0" hangingPunct="0">
              <a:lnSpc>
                <a:spcPct val="100000"/>
              </a:lnSpc>
              <a:spcBef>
                <a:spcPts val="0"/>
              </a:spcBef>
              <a:spcAft>
                <a:spcPts val="0"/>
              </a:spcAft>
              <a:buClrTx/>
              <a:buSzTx/>
              <a:buFontTx/>
              <a:buNone/>
              <a:tabLst/>
            </a:pPr>
            <a:r>
              <a:rPr lang="en-US" sz="2000" kern="1200" dirty="0">
                <a:solidFill>
                  <a:schemeClr val="tx1"/>
                </a:solidFill>
                <a:latin typeface="Verdana" panose="020B0604030504040204" pitchFamily="34" charset="0"/>
                <a:ea typeface="Verdana" panose="020B0604030504040204" pitchFamily="34" charset="0"/>
              </a:rPr>
              <a:t>If you require assistance in contacting your local air medical provider(s), please contact your </a:t>
            </a:r>
            <a:r>
              <a:rPr lang="en-US" sz="2000" kern="1200" dirty="0">
                <a:solidFill>
                  <a:schemeClr val="tx1"/>
                </a:solidFill>
                <a:latin typeface="Verdana" panose="020B0604030504040204" pitchFamily="34" charset="0"/>
                <a:ea typeface="Verdana" panose="020B0604030504040204" pitchFamily="34" charset="0"/>
                <a:hlinkClick r:id="rId2"/>
              </a:rPr>
              <a:t>RAC Chair</a:t>
            </a:r>
            <a:r>
              <a:rPr lang="en-US" sz="2000" kern="1200" dirty="0">
                <a:solidFill>
                  <a:schemeClr val="tx1"/>
                </a:solidFill>
                <a:latin typeface="Verdana" panose="020B0604030504040204" pitchFamily="34" charset="0"/>
                <a:ea typeface="Verdana" panose="020B0604030504040204" pitchFamily="34" charset="0"/>
              </a:rPr>
              <a:t>.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 name="Rectangle 275">
            <a:extLst>
              <a:ext uri="{FF2B5EF4-FFF2-40B4-BE49-F238E27FC236}">
                <a16:creationId xmlns:a16="http://schemas.microsoft.com/office/drawing/2014/main" id="{A1F6BF70-C7D1-4AF9-8DB4-BEEB8A9C3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itle 1"/>
          <p:cNvSpPr txBox="1">
            <a:spLocks noGrp="1"/>
          </p:cNvSpPr>
          <p:nvPr>
            <p:ph type="title"/>
          </p:nvPr>
        </p:nvSpPr>
        <p:spPr>
          <a:xfrm>
            <a:off x="552994" y="792480"/>
            <a:ext cx="3796306" cy="4666207"/>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Regional Advisory Councils</a:t>
            </a:r>
          </a:p>
        </p:txBody>
      </p:sp>
      <p:grpSp>
        <p:nvGrpSpPr>
          <p:cNvPr id="278" name="Group 277">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279" name="Rectangle 278">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Rectangle 28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46</a:t>
            </a:fld>
            <a:endParaRPr lang="en-US" kern="1200">
              <a:solidFill>
                <a:schemeClr val="tx1">
                  <a:tint val="75000"/>
                </a:schemeClr>
              </a:solidFill>
            </a:endParaRPr>
          </a:p>
        </p:txBody>
      </p:sp>
      <p:pic>
        <p:nvPicPr>
          <p:cNvPr id="4" name="Picture 3">
            <a:extLst>
              <a:ext uri="{FF2B5EF4-FFF2-40B4-BE49-F238E27FC236}">
                <a16:creationId xmlns:a16="http://schemas.microsoft.com/office/drawing/2014/main" id="{19DC2DC7-C41E-D203-4615-71C716E3FFDC}"/>
              </a:ext>
            </a:extLst>
          </p:cNvPr>
          <p:cNvPicPr>
            <a:picLocks noChangeAspect="1"/>
          </p:cNvPicPr>
          <p:nvPr/>
        </p:nvPicPr>
        <p:blipFill>
          <a:blip r:embed="rId2"/>
          <a:stretch>
            <a:fillRect/>
          </a:stretch>
        </p:blipFill>
        <p:spPr>
          <a:xfrm>
            <a:off x="7463574" y="2094739"/>
            <a:ext cx="4175431" cy="4175431"/>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67CFE4A5-ABE7-BDC3-1FE6-CE55AFA8A3FD}"/>
              </a:ext>
            </a:extLst>
          </p:cNvPr>
          <p:cNvPicPr>
            <a:picLocks noChangeAspect="1"/>
          </p:cNvPicPr>
          <p:nvPr/>
        </p:nvPicPr>
        <p:blipFill>
          <a:blip r:embed="rId3"/>
          <a:stretch>
            <a:fillRect/>
          </a:stretch>
        </p:blipFill>
        <p:spPr>
          <a:xfrm>
            <a:off x="3323485" y="330240"/>
            <a:ext cx="4427146" cy="41615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832526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8" name="Rectangle 27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Rectangle 28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itle 1"/>
          <p:cNvSpPr txBox="1">
            <a:spLocks noGrp="1"/>
          </p:cNvSpPr>
          <p:nvPr>
            <p:ph type="title"/>
          </p:nvPr>
        </p:nvSpPr>
        <p:spPr>
          <a:xfrm>
            <a:off x="1524000" y="1293338"/>
            <a:ext cx="9144000" cy="3274592"/>
          </a:xfrm>
          <a:prstGeom prst="rect">
            <a:avLst/>
          </a:prstGeom>
        </p:spPr>
        <p:txBody>
          <a:bodyPr vert="horz" lIns="91440" tIns="45720" rIns="91440" bIns="45720" rtlCol="0" anchor="ctr">
            <a:normAutofit/>
          </a:bodyPr>
          <a:lstStyle>
            <a:lvl1pPr algn="ctr">
              <a:defRPr sz="5400"/>
            </a:lvl1pPr>
          </a:lstStyle>
          <a:p>
            <a:pPr>
              <a:spcBef>
                <a:spcPct val="0"/>
              </a:spcBef>
            </a:pPr>
            <a:r>
              <a:rPr lang="en-US" sz="4500" kern="1200" dirty="0">
                <a:solidFill>
                  <a:schemeClr val="tx1"/>
                </a:solidFill>
                <a:latin typeface="+mj-lt"/>
                <a:ea typeface="+mj-ea"/>
                <a:cs typeface="+mj-cs"/>
              </a:rPr>
              <a:t>Special thanks to North Central Texas Trauma Regional Advisory Council for the presentation template and for their efforts to improve air medical safety. </a:t>
            </a:r>
          </a:p>
        </p:txBody>
      </p:sp>
      <p:cxnSp>
        <p:nvCxnSpPr>
          <p:cNvPr id="284" name="Straight Connector 28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0E2A72E-23B1-EE67-981C-8178343A09DE}"/>
              </a:ext>
            </a:extLst>
          </p:cNvPr>
          <p:cNvSpPr txBox="1"/>
          <p:nvPr/>
        </p:nvSpPr>
        <p:spPr>
          <a:xfrm>
            <a:off x="595304" y="5852053"/>
            <a:ext cx="1100023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For questions related to this presentation, please contact Lynn Lail at </a:t>
            </a:r>
            <a:r>
              <a:rPr kumimoji="0" lang="en-US" sz="1800" b="0" i="0" u="none" strike="noStrike" cap="none" spc="0" normalizeH="0" baseline="0" dirty="0">
                <a:ln>
                  <a:noFill/>
                </a:ln>
                <a:solidFill>
                  <a:srgbClr val="000000"/>
                </a:solidFill>
                <a:effectLst/>
                <a:uFillTx/>
                <a:latin typeface="+mn-lt"/>
                <a:ea typeface="+mn-ea"/>
                <a:cs typeface="+mn-cs"/>
                <a:sym typeface="Calibri"/>
                <a:hlinkClick r:id="rId2"/>
              </a:rPr>
              <a:t>llail@CareFlite.org</a:t>
            </a:r>
            <a:r>
              <a:rPr kumimoji="0" lang="en-US" sz="1800" b="0" i="0" u="none" strike="noStrike" cap="none" spc="0" normalizeH="0" baseline="0" dirty="0">
                <a:ln>
                  <a:noFill/>
                </a:ln>
                <a:solidFill>
                  <a:srgbClr val="000000"/>
                </a:solidFill>
                <a:effectLst/>
                <a:uFillTx/>
                <a:latin typeface="+mn-lt"/>
                <a:ea typeface="+mn-ea"/>
                <a:cs typeface="+mn-cs"/>
                <a:sym typeface="Calibri"/>
              </a:rPr>
              <a:t>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1" name="Rectangle 1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Rectangle 1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itle 1"/>
          <p:cNvSpPr txBox="1">
            <a:spLocks noGrp="1"/>
          </p:cNvSpPr>
          <p:nvPr>
            <p:ph type="title"/>
          </p:nvPr>
        </p:nvSpPr>
        <p:spPr>
          <a:xfrm>
            <a:off x="1043631" y="809898"/>
            <a:ext cx="9942716"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OBJECTIVES</a:t>
            </a:r>
          </a:p>
        </p:txBody>
      </p:sp>
      <p:sp>
        <p:nvSpPr>
          <p:cNvPr id="103" name="Content Placeholder 2"/>
          <p:cNvSpPr txBox="1">
            <a:spLocks noGrp="1"/>
          </p:cNvSpPr>
          <p:nvPr>
            <p:ph type="body" idx="1"/>
          </p:nvPr>
        </p:nvSpPr>
        <p:spPr>
          <a:xfrm>
            <a:off x="838200" y="2744683"/>
            <a:ext cx="10709366" cy="3740630"/>
          </a:xfrm>
          <a:prstGeom prst="rect">
            <a:avLst/>
          </a:prstGeom>
        </p:spPr>
        <p:txBody>
          <a:bodyPr vert="horz" lIns="91440" tIns="45720" rIns="91440" bIns="45720" rtlCol="0" anchor="ctr">
            <a:noAutofit/>
          </a:bodyPr>
          <a:lstStyle/>
          <a:p>
            <a:pPr>
              <a:buFont typeface="Arial" panose="020B0604020202020204" pitchFamily="34" charset="0"/>
              <a:buChar char="•"/>
              <a:defRPr>
                <a:solidFill>
                  <a:srgbClr val="00366C"/>
                </a:solidFill>
              </a:defRPr>
            </a:pPr>
            <a:r>
              <a:rPr lang="en-US" sz="2200" kern="1200" dirty="0">
                <a:solidFill>
                  <a:schemeClr val="tx1"/>
                </a:solidFill>
                <a:latin typeface="Verdana" panose="020B0604030504040204" pitchFamily="34" charset="0"/>
                <a:ea typeface="Verdana" panose="020B0604030504040204" pitchFamily="34" charset="0"/>
              </a:rPr>
              <a:t>Identify landing zone requirements.</a:t>
            </a:r>
          </a:p>
          <a:p>
            <a:pPr>
              <a:buFont typeface="Arial" panose="020B0604020202020204" pitchFamily="34" charset="0"/>
              <a:buChar char="•"/>
              <a:defRPr>
                <a:solidFill>
                  <a:srgbClr val="00366C"/>
                </a:solidFill>
              </a:defRPr>
            </a:pPr>
            <a:r>
              <a:rPr lang="en-US" sz="2200" kern="1200" dirty="0">
                <a:solidFill>
                  <a:schemeClr val="tx1"/>
                </a:solidFill>
                <a:latin typeface="Verdana" panose="020B0604030504040204" pitchFamily="34" charset="0"/>
                <a:ea typeface="Verdana" panose="020B0604030504040204" pitchFamily="34" charset="0"/>
              </a:rPr>
              <a:t>Identify safety practices and security around an aircraft and within the landing zone.</a:t>
            </a:r>
          </a:p>
          <a:p>
            <a:pPr>
              <a:buFont typeface="Arial" panose="020B0604020202020204" pitchFamily="34" charset="0"/>
              <a:buChar char="•"/>
              <a:defRPr>
                <a:solidFill>
                  <a:srgbClr val="00366C"/>
                </a:solidFill>
              </a:defRPr>
            </a:pPr>
            <a:r>
              <a:rPr lang="en-US" sz="2200" kern="1200" dirty="0">
                <a:solidFill>
                  <a:schemeClr val="tx1"/>
                </a:solidFill>
                <a:latin typeface="Verdana" panose="020B0604030504040204" pitchFamily="34" charset="0"/>
                <a:ea typeface="Verdana" panose="020B0604030504040204" pitchFamily="34" charset="0"/>
              </a:rPr>
              <a:t>Define FOD and your role in preventing FOD damage to aircraft.</a:t>
            </a:r>
          </a:p>
          <a:p>
            <a:pPr>
              <a:buFont typeface="Arial" panose="020B0604020202020204" pitchFamily="34" charset="0"/>
              <a:buChar char="•"/>
              <a:defRPr>
                <a:solidFill>
                  <a:srgbClr val="00366C"/>
                </a:solidFill>
              </a:defRPr>
            </a:pPr>
            <a:r>
              <a:rPr lang="en-US" sz="2200" kern="1200" dirty="0">
                <a:solidFill>
                  <a:schemeClr val="tx1"/>
                </a:solidFill>
                <a:latin typeface="Verdana" panose="020B0604030504040204" pitchFamily="34" charset="0"/>
                <a:ea typeface="Verdana" panose="020B0604030504040204" pitchFamily="34" charset="0"/>
              </a:rPr>
              <a:t>Identify factors to consider when preparing your patient for air transport.</a:t>
            </a:r>
          </a:p>
          <a:p>
            <a:pPr>
              <a:buFont typeface="Arial" panose="020B0604020202020204" pitchFamily="34" charset="0"/>
              <a:buChar char="•"/>
              <a:defRPr>
                <a:solidFill>
                  <a:srgbClr val="00366C"/>
                </a:solidFill>
              </a:defRPr>
            </a:pPr>
            <a:r>
              <a:rPr lang="en-US" sz="2200" kern="1200" dirty="0">
                <a:solidFill>
                  <a:schemeClr val="tx1"/>
                </a:solidFill>
                <a:latin typeface="Verdana" panose="020B0604030504040204" pitchFamily="34" charset="0"/>
                <a:ea typeface="Verdana" panose="020B0604030504040204" pitchFamily="34" charset="0"/>
              </a:rPr>
              <a:t>Define “EMS Timeout” and identify its critical components. </a:t>
            </a:r>
          </a:p>
          <a:p>
            <a:pPr>
              <a:buFont typeface="Arial" panose="020B0604020202020204" pitchFamily="34" charset="0"/>
              <a:buChar char="•"/>
              <a:defRPr>
                <a:solidFill>
                  <a:srgbClr val="00366C"/>
                </a:solidFill>
              </a:defRPr>
            </a:pPr>
            <a:r>
              <a:rPr lang="en-US" sz="2200" kern="1200" dirty="0">
                <a:solidFill>
                  <a:schemeClr val="tx1"/>
                </a:solidFill>
                <a:latin typeface="Verdana" panose="020B0604030504040204" pitchFamily="34" charset="0"/>
                <a:ea typeface="Verdana" panose="020B0604030504040204" pitchFamily="34" charset="0"/>
              </a:rPr>
              <a:t>Define your role in the Texas EMS Wristband Project </a:t>
            </a:r>
          </a:p>
          <a:p>
            <a:pPr>
              <a:buFont typeface="Arial" panose="020B0604020202020204" pitchFamily="34" charset="0"/>
              <a:buChar char="•"/>
              <a:defRPr>
                <a:solidFill>
                  <a:srgbClr val="00366C"/>
                </a:solidFill>
              </a:defRPr>
            </a:pPr>
            <a:r>
              <a:rPr lang="en-US" sz="2200" kern="1200" dirty="0">
                <a:solidFill>
                  <a:schemeClr val="tx1"/>
                </a:solidFill>
                <a:latin typeface="Verdana" panose="020B0604030504040204" pitchFamily="34" charset="0"/>
                <a:ea typeface="Verdana" panose="020B0604030504040204" pitchFamily="34" charset="0"/>
              </a:rPr>
              <a:t>Recognize additional considerations during night operations.</a:t>
            </a:r>
          </a:p>
        </p:txBody>
      </p:sp>
      <p:cxnSp>
        <p:nvCxnSpPr>
          <p:cNvPr id="117" name="Straight Connector 1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8937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7" name="Rectangle 12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Rectangle 13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itle 1"/>
          <p:cNvSpPr txBox="1">
            <a:spLocks noGrp="1"/>
          </p:cNvSpPr>
          <p:nvPr>
            <p:ph type="title"/>
          </p:nvPr>
        </p:nvSpPr>
        <p:spPr>
          <a:xfrm>
            <a:off x="1043631" y="809898"/>
            <a:ext cx="9942716" cy="1554480"/>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DISCLAIMER</a:t>
            </a:r>
          </a:p>
        </p:txBody>
      </p:sp>
      <p:sp>
        <p:nvSpPr>
          <p:cNvPr id="107" name="Content Placeholder 2"/>
          <p:cNvSpPr txBox="1">
            <a:spLocks noGrp="1"/>
          </p:cNvSpPr>
          <p:nvPr>
            <p:ph type="body" idx="1"/>
          </p:nvPr>
        </p:nvSpPr>
        <p:spPr>
          <a:xfrm>
            <a:off x="838200" y="2934362"/>
            <a:ext cx="10515600" cy="3124658"/>
          </a:xfrm>
          <a:prstGeom prst="rect">
            <a:avLst/>
          </a:prstGeom>
        </p:spPr>
        <p:txBody>
          <a:bodyPr vert="horz" lIns="91440" tIns="45720" rIns="91440" bIns="45720" rtlCol="0" anchor="ctr">
            <a:normAutofit/>
          </a:bodyPr>
          <a:lstStyle>
            <a:lvl1pPr marL="0" indent="0" algn="ctr">
              <a:buSzTx/>
              <a:buNone/>
              <a:defRPr>
                <a:solidFill>
                  <a:srgbClr val="00366C"/>
                </a:solidFill>
              </a:defRPr>
            </a:lvl1pPr>
          </a:lstStyle>
          <a:p>
            <a:pPr algn="l"/>
            <a:r>
              <a:rPr lang="en-US" sz="2400" kern="1200" dirty="0">
                <a:solidFill>
                  <a:schemeClr val="tx1"/>
                </a:solidFill>
                <a:latin typeface="Verdana" panose="020B0604030504040204" pitchFamily="34" charset="0"/>
                <a:ea typeface="Verdana" panose="020B0604030504040204" pitchFamily="34" charset="0"/>
              </a:rPr>
              <a:t>This presentation is a state-wide, universal training for educational use only; this presentation does not provide a substitute for any agency-specific education or training. </a:t>
            </a:r>
          </a:p>
          <a:p>
            <a:pPr algn="l"/>
            <a:endParaRPr lang="en-US" sz="2400" kern="1200" dirty="0">
              <a:solidFill>
                <a:schemeClr val="tx1"/>
              </a:solidFill>
              <a:latin typeface="Verdana" panose="020B0604030504040204" pitchFamily="34" charset="0"/>
              <a:ea typeface="Verdana" panose="020B0604030504040204" pitchFamily="34" charset="0"/>
            </a:endParaRPr>
          </a:p>
          <a:p>
            <a:pPr algn="l"/>
            <a:r>
              <a:rPr lang="en-US" sz="2400" kern="1200" dirty="0">
                <a:solidFill>
                  <a:schemeClr val="tx1"/>
                </a:solidFill>
                <a:latin typeface="Verdana" panose="020B0604030504040204" pitchFamily="34" charset="0"/>
                <a:ea typeface="Verdana" panose="020B0604030504040204" pitchFamily="34" charset="0"/>
              </a:rPr>
              <a:t>We strongly encourage reaching out to your local air medical providers for further guidance.</a:t>
            </a:r>
          </a:p>
        </p:txBody>
      </p:sp>
      <p:cxnSp>
        <p:nvCxnSpPr>
          <p:cNvPr id="133" name="Straight Connector 13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8"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6</a:t>
            </a:fld>
            <a:endParaRPr lang="en-US" kern="1200">
              <a:solidFill>
                <a:schemeClr val="tx1">
                  <a:tint val="75000"/>
                </a:schemeClr>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itle 1"/>
          <p:cNvSpPr txBox="1">
            <a:spLocks noGrp="1"/>
          </p:cNvSpPr>
          <p:nvPr>
            <p:ph type="title"/>
          </p:nvPr>
        </p:nvSpPr>
        <p:spPr>
          <a:xfrm>
            <a:off x="683738" y="386930"/>
            <a:ext cx="10253590" cy="1429854"/>
          </a:xfrm>
          <a:prstGeom prst="rect">
            <a:avLst/>
          </a:prstGeom>
        </p:spPr>
        <p:txBody>
          <a:bodyPr vert="horz" lIns="91440" tIns="45720" rIns="91440" bIns="45720" rtlCol="0" anchor="b">
            <a:normAutofit/>
          </a:bodyPr>
          <a:lstStyle/>
          <a:p>
            <a:pPr>
              <a:spcBef>
                <a:spcPct val="0"/>
              </a:spcBef>
            </a:pPr>
            <a:r>
              <a:rPr lang="en-US" kern="1200" dirty="0">
                <a:solidFill>
                  <a:schemeClr val="tx1"/>
                </a:solidFill>
                <a:latin typeface="+mj-lt"/>
                <a:ea typeface="+mj-ea"/>
                <a:cs typeface="+mj-cs"/>
              </a:rPr>
              <a:t>SAFETY</a:t>
            </a:r>
            <a:br>
              <a:rPr lang="en-US" sz="1900" kern="1200" dirty="0">
                <a:solidFill>
                  <a:schemeClr val="tx1"/>
                </a:solidFill>
                <a:latin typeface="+mj-lt"/>
                <a:ea typeface="+mj-ea"/>
                <a:cs typeface="+mj-cs"/>
              </a:rPr>
            </a:br>
            <a:r>
              <a:rPr lang="en-US" sz="2800" kern="1200" dirty="0">
                <a:solidFill>
                  <a:schemeClr val="tx1"/>
                </a:solidFill>
                <a:latin typeface="+mj-lt"/>
                <a:ea typeface="+mj-ea"/>
                <a:cs typeface="+mj-cs"/>
              </a:rPr>
              <a:t>The number one priority for any air medical operation!</a:t>
            </a:r>
            <a:br>
              <a:rPr lang="en-US" sz="1900" kern="1200" dirty="0">
                <a:solidFill>
                  <a:schemeClr val="tx1"/>
                </a:solidFill>
                <a:latin typeface="+mj-lt"/>
                <a:ea typeface="+mj-ea"/>
                <a:cs typeface="+mj-cs"/>
              </a:rPr>
            </a:br>
            <a:endParaRPr lang="en-US" sz="1900" kern="1200" dirty="0">
              <a:solidFill>
                <a:schemeClr val="tx1"/>
              </a:solidFill>
              <a:latin typeface="+mj-lt"/>
              <a:ea typeface="+mj-ea"/>
              <a:cs typeface="+mj-cs"/>
            </a:endParaRPr>
          </a:p>
        </p:txBody>
      </p:sp>
      <p:sp>
        <p:nvSpPr>
          <p:cNvPr id="148" name="Rectangle 147">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sign&#10;&#10;Description automatically generated">
            <a:extLst>
              <a:ext uri="{FF2B5EF4-FFF2-40B4-BE49-F238E27FC236}">
                <a16:creationId xmlns:a16="http://schemas.microsoft.com/office/drawing/2014/main" id="{5F862FB0-08D5-3DEB-753C-6B2BD1A302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573" y="2479952"/>
            <a:ext cx="5053392" cy="3714244"/>
          </a:xfrm>
          <a:prstGeom prst="rect">
            <a:avLst/>
          </a:prstGeom>
          <a:effectLst>
            <a:outerShdw blurRad="50800" dist="38100" dir="2700000" algn="tl" rotWithShape="0">
              <a:prstClr val="black">
                <a:alpha val="40000"/>
              </a:prstClr>
            </a:outerShdw>
          </a:effectLst>
        </p:spPr>
      </p:pic>
      <p:sp>
        <p:nvSpPr>
          <p:cNvPr id="129" name="Content Placeholder 2"/>
          <p:cNvSpPr txBox="1">
            <a:spLocks noGrp="1"/>
          </p:cNvSpPr>
          <p:nvPr>
            <p:ph type="body" idx="1"/>
          </p:nvPr>
        </p:nvSpPr>
        <p:spPr>
          <a:xfrm>
            <a:off x="6096000" y="2385848"/>
            <a:ext cx="4949781" cy="4004442"/>
          </a:xfrm>
          <a:prstGeom prst="rect">
            <a:avLst/>
          </a:prstGeom>
        </p:spPr>
        <p:txBody>
          <a:bodyPr vert="horz" lIns="91440" tIns="45720" rIns="91440" bIns="45720" rtlCol="0" anchor="ctr">
            <a:normAutofit/>
          </a:bodyPr>
          <a:lstStyle/>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Safety applies to both those inside and outside of the aircraft.</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Vigilance is required by those on the ground and in the aircraft during take-offs and landings.</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LZ team members must eliminate all non-essential distractions (i.e., phones, cameras, etc.). Those responsible for the safety and security of the LZ should not engage in photography or videography during the landing and departure of the aircraft.</a:t>
            </a:r>
          </a:p>
        </p:txBody>
      </p:sp>
      <p:sp>
        <p:nvSpPr>
          <p:cNvPr id="152" name="Rectangle 151">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Slide Number Placeholder 3"/>
          <p:cNvSpPr txBox="1">
            <a:spLocks noGrp="1"/>
          </p:cNvSpPr>
          <p:nvPr>
            <p:ph type="sldNum" sz="quarter" idx="4294967295"/>
          </p:nvPr>
        </p:nvSpPr>
        <p:spPr>
          <a:xfrm>
            <a:off x="8610600" y="6492240"/>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7</a:t>
            </a:fld>
            <a:endParaRPr lang="en-US" kern="1200">
              <a:solidFill>
                <a:schemeClr val="tx1">
                  <a:tint val="75000"/>
                </a:schemeClr>
              </a:solidFil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28" name="Rectangle 12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 name="Straight Connector 128">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31" name="Rectangle 130">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itle 1"/>
          <p:cNvSpPr txBox="1">
            <a:spLocks noGrp="1"/>
          </p:cNvSpPr>
          <p:nvPr>
            <p:ph type="title"/>
          </p:nvPr>
        </p:nvSpPr>
        <p:spPr>
          <a:xfrm>
            <a:off x="780992" y="1792312"/>
            <a:ext cx="5315008" cy="3431313"/>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LANDING ZONE REQUIREMENTS</a:t>
            </a:r>
            <a:br>
              <a:rPr lang="en-US" sz="4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2800" kern="1200" dirty="0">
                <a:solidFill>
                  <a:schemeClr val="tx1"/>
                </a:solidFill>
                <a:latin typeface="+mj-lt"/>
                <a:ea typeface="+mj-ea"/>
                <a:cs typeface="+mj-cs"/>
              </a:rPr>
              <a:t>Safety begins before the aircraft arrives!</a:t>
            </a:r>
          </a:p>
        </p:txBody>
      </p:sp>
      <p:sp>
        <p:nvSpPr>
          <p:cNvPr id="119" name="Content Placeholder 2"/>
          <p:cNvSpPr txBox="1">
            <a:spLocks noGrp="1"/>
          </p:cNvSpPr>
          <p:nvPr>
            <p:ph type="body" idx="1"/>
          </p:nvPr>
        </p:nvSpPr>
        <p:spPr>
          <a:xfrm>
            <a:off x="6096000" y="840051"/>
            <a:ext cx="5315008" cy="5177261"/>
          </a:xfrm>
          <a:prstGeom prst="rect">
            <a:avLst/>
          </a:prstGeom>
        </p:spPr>
        <p:txBody>
          <a:bodyPr vert="horz" lIns="91440" tIns="45720" rIns="91440" bIns="45720" rtlCol="0" anchor="ctr">
            <a:noAutofit/>
          </a:bodyPr>
          <a:lstStyle/>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Most facilities have a helipad or designated LZ. If not, these are the requirements for an unplanned LZ.</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Area should be a minimum of 100’x100’ with no overhead obstructions.</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Area surrounding LZ should also be as free as possible from  obstructions/hazards.</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Area should be a flat and level surface – 3-degree grade or less with little to no slope, as well as firm with no hidden obstacles. </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The area’s surface should be paved, short grass, or hard packed dirt that does NOT create dust. Brownouts caused by dust can be catastrophic.</a:t>
            </a:r>
          </a:p>
        </p:txBody>
      </p:sp>
      <p:sp>
        <p:nvSpPr>
          <p:cNvPr id="120"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fld id="{86CB4B4D-7CA3-9044-876B-883B54F8677D}" type="slidenum">
              <a:rPr lang="en-US" kern="1200">
                <a:solidFill>
                  <a:schemeClr val="tx1">
                    <a:tint val="75000"/>
                  </a:schemeClr>
                </a:solidFill>
              </a:rPr>
              <a:pPr hangingPunct="1">
                <a:spcAft>
                  <a:spcPts val="600"/>
                </a:spcAft>
              </a:pPr>
              <a:t>8</a:t>
            </a:fld>
            <a:endParaRPr lang="en-US" kern="1200">
              <a:solidFill>
                <a:schemeClr val="tx1">
                  <a:tint val="75000"/>
                </a:schemeClr>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27" name="Group 12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28" name="Rectangle 12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29" name="Straight Connector 128">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31" name="Rectangle 130">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Rectangle 13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Title 1"/>
          <p:cNvSpPr txBox="1">
            <a:spLocks noGrp="1"/>
          </p:cNvSpPr>
          <p:nvPr>
            <p:ph type="title"/>
          </p:nvPr>
        </p:nvSpPr>
        <p:spPr>
          <a:xfrm>
            <a:off x="913703" y="1702340"/>
            <a:ext cx="5138304" cy="3609989"/>
          </a:xfrm>
          <a:prstGeom prst="rect">
            <a:avLst/>
          </a:prstGeom>
        </p:spPr>
        <p:txBody>
          <a:bodyPr vert="horz" lIns="91440" tIns="45720" rIns="91440" bIns="45720" rtlCol="0" anchor="ctr">
            <a:normAutofit/>
          </a:bodyPr>
          <a:lstStyle/>
          <a:p>
            <a:pPr>
              <a:spcBef>
                <a:spcPct val="0"/>
              </a:spcBef>
            </a:pPr>
            <a:r>
              <a:rPr lang="en-US" kern="1200" dirty="0">
                <a:solidFill>
                  <a:schemeClr val="tx1"/>
                </a:solidFill>
                <a:latin typeface="+mj-lt"/>
                <a:ea typeface="+mj-ea"/>
                <a:cs typeface="+mj-cs"/>
              </a:rPr>
              <a:t>CONTINUED LZ REQUIREMENTS</a:t>
            </a:r>
            <a:br>
              <a:rPr lang="en-US" sz="4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2800" kern="1200" dirty="0">
                <a:solidFill>
                  <a:schemeClr val="tx1"/>
                </a:solidFill>
                <a:latin typeface="+mj-lt"/>
                <a:ea typeface="+mj-ea"/>
                <a:cs typeface="+mj-cs"/>
              </a:rPr>
              <a:t>Safety begins before the aircraft arrives!</a:t>
            </a:r>
            <a:endParaRPr lang="en-US" sz="4800" kern="1200" dirty="0">
              <a:solidFill>
                <a:schemeClr val="tx1"/>
              </a:solidFill>
              <a:latin typeface="+mj-lt"/>
              <a:ea typeface="+mj-ea"/>
              <a:cs typeface="+mj-cs"/>
            </a:endParaRPr>
          </a:p>
        </p:txBody>
      </p:sp>
      <p:sp>
        <p:nvSpPr>
          <p:cNvPr id="119" name="Content Placeholder 2"/>
          <p:cNvSpPr txBox="1">
            <a:spLocks noGrp="1"/>
          </p:cNvSpPr>
          <p:nvPr>
            <p:ph type="body" idx="1"/>
          </p:nvPr>
        </p:nvSpPr>
        <p:spPr>
          <a:xfrm>
            <a:off x="6279225" y="631133"/>
            <a:ext cx="5138304" cy="5752404"/>
          </a:xfrm>
          <a:prstGeom prst="rect">
            <a:avLst/>
          </a:prstGeom>
        </p:spPr>
        <p:txBody>
          <a:bodyPr vert="horz" lIns="91440" tIns="45720" rIns="91440" bIns="45720" rtlCol="0" anchor="ctr">
            <a:noAutofit/>
          </a:bodyPr>
          <a:lstStyle/>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Foreign Object Debris (FOD) is any unsecured object in or around the LZ. It can be anything from rocks and trash to stretchers, sheets, and hospital bed mattresses.</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During take-off &amp; landing, FOD can be lifted by rotor wash and sucked into the engine, main or tail rotor, causing catastrophic damage.</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Areas surrounding LZ, such as open truck beds, should also be as free as possible from loose material.</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The area should be inspected prior to every landing.</a:t>
            </a:r>
          </a:p>
          <a:p>
            <a:pPr>
              <a:buFont typeface="Arial" panose="020B0604020202020204" pitchFamily="34" charset="0"/>
              <a:buChar char="•"/>
              <a:defRPr>
                <a:solidFill>
                  <a:srgbClr val="00366C"/>
                </a:solidFill>
              </a:defRPr>
            </a:pPr>
            <a:r>
              <a:rPr lang="en-US" sz="2000" kern="1200" dirty="0">
                <a:solidFill>
                  <a:schemeClr val="tx1"/>
                </a:solidFill>
                <a:latin typeface="Verdana" panose="020B0604030504040204" pitchFamily="34" charset="0"/>
                <a:ea typeface="Verdana" panose="020B0604030504040204" pitchFamily="34" charset="0"/>
              </a:rPr>
              <a:t>Restrict bystander access to the area. Blown FOD can become dangerous projectiles. </a:t>
            </a:r>
          </a:p>
        </p:txBody>
      </p:sp>
      <p:sp>
        <p:nvSpPr>
          <p:cNvPr id="120" name="Slide Number Placeholder 3"/>
          <p:cNvSpPr txBox="1">
            <a:spLocks noGrp="1"/>
          </p:cNvSpPr>
          <p:nvPr>
            <p:ph type="sldNum" sz="quarter" idx="4294967295"/>
          </p:nvPr>
        </p:nvSpPr>
        <p:spPr>
          <a:xfrm>
            <a:off x="8610600" y="6492240"/>
            <a:ext cx="1871749"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49233"/>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3027</TotalTime>
  <Words>3188</Words>
  <Application>Microsoft Office PowerPoint</Application>
  <PresentationFormat>Widescreen</PresentationFormat>
  <Paragraphs>292</Paragraphs>
  <Slides>47</Slides>
  <Notes>8</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radikalmedium</vt:lpstr>
      <vt:lpstr>radikalthin</vt:lpstr>
      <vt:lpstr>Verdana</vt:lpstr>
      <vt:lpstr>Office Theme</vt:lpstr>
      <vt:lpstr>PowerPoint Presentation</vt:lpstr>
      <vt:lpstr>INTRODUCTION</vt:lpstr>
      <vt:lpstr>INTRODUCTION</vt:lpstr>
      <vt:lpstr>OBJECTIVES   </vt:lpstr>
      <vt:lpstr>OBJECTIVES</vt:lpstr>
      <vt:lpstr>DISCLAIMER</vt:lpstr>
      <vt:lpstr>SAFETY The number one priority for any air medical operation! </vt:lpstr>
      <vt:lpstr>LANDING ZONE REQUIREMENTS  Safety begins before the aircraft arrives!</vt:lpstr>
      <vt:lpstr>CONTINUED LZ REQUIREMENTS  Safety begins before the aircraft arrives!</vt:lpstr>
      <vt:lpstr>FOD Prevention  Safety begins  before the  aircraft arrives!</vt:lpstr>
      <vt:lpstr>MULTI AIRCRAFT CONSIDERATIONS</vt:lpstr>
      <vt:lpstr>SAFETY - DRONE OPERATIONS</vt:lpstr>
      <vt:lpstr>PREPARING YOUR PATIENT  FOR TRANSPORT    General Considerations</vt:lpstr>
      <vt:lpstr>MOVING YOUR PATIENT General Stretcher Considerations</vt:lpstr>
      <vt:lpstr>PREPARING FOR ARRIVAL</vt:lpstr>
      <vt:lpstr>LANDING</vt:lpstr>
      <vt:lpstr>APPROACHING  THE AIRCRAFT</vt:lpstr>
      <vt:lpstr>APPROACHING THE AIRCRAFT</vt:lpstr>
      <vt:lpstr>SITUATIONAL    AWARENESS</vt:lpstr>
      <vt:lpstr>LOADING/ UNLOADING</vt:lpstr>
      <vt:lpstr>SAFETY NOTE</vt:lpstr>
      <vt:lpstr>LOADING/ UNLOADING</vt:lpstr>
      <vt:lpstr>LOADING/UNLOADING</vt:lpstr>
      <vt:lpstr>LOADING/UNLOADING</vt:lpstr>
      <vt:lpstr>LOADING/UNLOADING</vt:lpstr>
      <vt:lpstr>LOADING/UNLOADING</vt:lpstr>
      <vt:lpstr>AIRCRAFT DEPARTURE</vt:lpstr>
      <vt:lpstr>EMS PATIENT HANDOFF</vt:lpstr>
      <vt:lpstr>Consider the following during the EMS patient handoff:</vt:lpstr>
      <vt:lpstr>At a minimum, a good EMS patient handoff should include:</vt:lpstr>
      <vt:lpstr>At a minimum, a good EMS patient handoff should include:</vt:lpstr>
      <vt:lpstr>Consider utilizing the MIST Format handoff</vt:lpstr>
      <vt:lpstr>Texas EMS Wristband Project </vt:lpstr>
      <vt:lpstr> Texas EMS Wristband Expectations Incoming EMS Patients </vt:lpstr>
      <vt:lpstr> Texas EMS Wristband Expectations Outgoing EMS Patients </vt:lpstr>
      <vt:lpstr> Texas EMS Wristband Expectations DSHS Rules Requirement </vt:lpstr>
      <vt:lpstr>SPECIAL CONSIDERATIONS</vt:lpstr>
      <vt:lpstr>NIGHT OPERATIONS CONSIDERATIONS</vt:lpstr>
      <vt:lpstr>SPECIAL CONSIDERATIONS</vt:lpstr>
      <vt:lpstr>SPECIALTY AIRCRAFT CONSIDERATIONS</vt:lpstr>
      <vt:lpstr>LET’S PUT IT ALL TOGETHER</vt:lpstr>
      <vt:lpstr>SUMMARY</vt:lpstr>
      <vt:lpstr>SUMMARY</vt:lpstr>
      <vt:lpstr>CE HOURS</vt:lpstr>
      <vt:lpstr>LOCAL PROVIDERS</vt:lpstr>
      <vt:lpstr>Regional Advisory Councils</vt:lpstr>
      <vt:lpstr>Special thanks to North Central Texas Trauma Regional Advisory Council for the presentation template and for their efforts to improve air medical safety.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Denny, David</dc:creator>
  <cp:lastModifiedBy>Melinda Griffin</cp:lastModifiedBy>
  <cp:revision>64</cp:revision>
  <dcterms:modified xsi:type="dcterms:W3CDTF">2025-07-02T19:16:20Z</dcterms:modified>
</cp:coreProperties>
</file>